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62" r:id="rId4"/>
    <p:sldId id="258" r:id="rId5"/>
    <p:sldId id="259" r:id="rId6"/>
    <p:sldId id="260" r:id="rId7"/>
    <p:sldId id="265" r:id="rId8"/>
    <p:sldId id="266" r:id="rId9"/>
    <p:sldId id="264" r:id="rId10"/>
    <p:sldId id="267" r:id="rId11"/>
    <p:sldId id="261" r:id="rId12"/>
    <p:sldId id="263" r:id="rId13"/>
    <p:sldId id="268" r:id="rId14"/>
    <p:sldId id="269" r:id="rId15"/>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3010"/>
    <a:srgbClr val="766F54"/>
    <a:srgbClr val="A69E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4D00848-51C7-424A-9EED-4BA10228FEE2}" type="datetimeFigureOut">
              <a:rPr lang="it-IT" smtClean="0"/>
              <a:t>16/10/2023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9583C0-2198-4837-8423-CB2CACBCBCF2}" type="slidenum">
              <a:rPr lang="it-IT" smtClean="0"/>
              <a:t>‹N›</a:t>
            </a:fld>
            <a:endParaRPr lang="it-IT"/>
          </a:p>
        </p:txBody>
      </p:sp>
    </p:spTree>
    <p:extLst>
      <p:ext uri="{BB962C8B-B14F-4D97-AF65-F5344CB8AC3E}">
        <p14:creationId xmlns:p14="http://schemas.microsoft.com/office/powerpoint/2010/main" val="180723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4D00848-51C7-424A-9EED-4BA10228FEE2}" type="datetimeFigureOut">
              <a:rPr lang="it-IT" smtClean="0"/>
              <a:t>16/10/2023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9583C0-2198-4837-8423-CB2CACBCBCF2}" type="slidenum">
              <a:rPr lang="it-IT" smtClean="0"/>
              <a:t>‹N›</a:t>
            </a:fld>
            <a:endParaRPr lang="it-IT"/>
          </a:p>
        </p:txBody>
      </p:sp>
    </p:spTree>
    <p:extLst>
      <p:ext uri="{BB962C8B-B14F-4D97-AF65-F5344CB8AC3E}">
        <p14:creationId xmlns:p14="http://schemas.microsoft.com/office/powerpoint/2010/main" val="3376445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4D00848-51C7-424A-9EED-4BA10228FEE2}" type="datetimeFigureOut">
              <a:rPr lang="it-IT" smtClean="0"/>
              <a:t>16/10/2023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9583C0-2198-4837-8423-CB2CACBCBCF2}"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06559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4D00848-51C7-424A-9EED-4BA10228FEE2}" type="datetimeFigureOut">
              <a:rPr lang="it-IT" smtClean="0"/>
              <a:t>16/10/2023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9583C0-2198-4837-8423-CB2CACBCBCF2}" type="slidenum">
              <a:rPr lang="it-IT" smtClean="0"/>
              <a:t>‹N›</a:t>
            </a:fld>
            <a:endParaRPr lang="it-IT"/>
          </a:p>
        </p:txBody>
      </p:sp>
    </p:spTree>
    <p:extLst>
      <p:ext uri="{BB962C8B-B14F-4D97-AF65-F5344CB8AC3E}">
        <p14:creationId xmlns:p14="http://schemas.microsoft.com/office/powerpoint/2010/main" val="2589575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4D00848-51C7-424A-9EED-4BA10228FEE2}" type="datetimeFigureOut">
              <a:rPr lang="it-IT" smtClean="0"/>
              <a:t>16/10/2023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9583C0-2198-4837-8423-CB2CACBCBCF2}"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9144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4D00848-51C7-424A-9EED-4BA10228FEE2}" type="datetimeFigureOut">
              <a:rPr lang="it-IT" smtClean="0"/>
              <a:t>16/10/2023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9583C0-2198-4837-8423-CB2CACBCBCF2}" type="slidenum">
              <a:rPr lang="it-IT" smtClean="0"/>
              <a:t>‹N›</a:t>
            </a:fld>
            <a:endParaRPr lang="it-IT"/>
          </a:p>
        </p:txBody>
      </p:sp>
    </p:spTree>
    <p:extLst>
      <p:ext uri="{BB962C8B-B14F-4D97-AF65-F5344CB8AC3E}">
        <p14:creationId xmlns:p14="http://schemas.microsoft.com/office/powerpoint/2010/main" val="2812592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4D00848-51C7-424A-9EED-4BA10228FEE2}" type="datetimeFigureOut">
              <a:rPr lang="it-IT" smtClean="0"/>
              <a:t>16/10/2023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9583C0-2198-4837-8423-CB2CACBCBCF2}" type="slidenum">
              <a:rPr lang="it-IT" smtClean="0"/>
              <a:t>‹N›</a:t>
            </a:fld>
            <a:endParaRPr lang="it-IT"/>
          </a:p>
        </p:txBody>
      </p:sp>
    </p:spTree>
    <p:extLst>
      <p:ext uri="{BB962C8B-B14F-4D97-AF65-F5344CB8AC3E}">
        <p14:creationId xmlns:p14="http://schemas.microsoft.com/office/powerpoint/2010/main" val="1825477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4D00848-51C7-424A-9EED-4BA10228FEE2}" type="datetimeFigureOut">
              <a:rPr lang="it-IT" smtClean="0"/>
              <a:t>16/10/2023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9583C0-2198-4837-8423-CB2CACBCBCF2}" type="slidenum">
              <a:rPr lang="it-IT" smtClean="0"/>
              <a:t>‹N›</a:t>
            </a:fld>
            <a:endParaRPr lang="it-IT"/>
          </a:p>
        </p:txBody>
      </p:sp>
    </p:spTree>
    <p:extLst>
      <p:ext uri="{BB962C8B-B14F-4D97-AF65-F5344CB8AC3E}">
        <p14:creationId xmlns:p14="http://schemas.microsoft.com/office/powerpoint/2010/main" val="1761864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4D00848-51C7-424A-9EED-4BA10228FEE2}" type="datetimeFigureOut">
              <a:rPr lang="it-IT" smtClean="0"/>
              <a:t>16/10/2023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9583C0-2198-4837-8423-CB2CACBCBCF2}" type="slidenum">
              <a:rPr lang="it-IT" smtClean="0"/>
              <a:t>‹N›</a:t>
            </a:fld>
            <a:endParaRPr lang="it-IT"/>
          </a:p>
        </p:txBody>
      </p:sp>
    </p:spTree>
    <p:extLst>
      <p:ext uri="{BB962C8B-B14F-4D97-AF65-F5344CB8AC3E}">
        <p14:creationId xmlns:p14="http://schemas.microsoft.com/office/powerpoint/2010/main" val="3275286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4D00848-51C7-424A-9EED-4BA10228FEE2}" type="datetimeFigureOut">
              <a:rPr lang="it-IT" smtClean="0"/>
              <a:t>16/10/2023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F9583C0-2198-4837-8423-CB2CACBCBCF2}" type="slidenum">
              <a:rPr lang="it-IT" smtClean="0"/>
              <a:t>‹N›</a:t>
            </a:fld>
            <a:endParaRPr lang="it-IT"/>
          </a:p>
        </p:txBody>
      </p:sp>
    </p:spTree>
    <p:extLst>
      <p:ext uri="{BB962C8B-B14F-4D97-AF65-F5344CB8AC3E}">
        <p14:creationId xmlns:p14="http://schemas.microsoft.com/office/powerpoint/2010/main" val="139239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4D00848-51C7-424A-9EED-4BA10228FEE2}" type="datetimeFigureOut">
              <a:rPr lang="it-IT" smtClean="0"/>
              <a:t>16/10/2023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F9583C0-2198-4837-8423-CB2CACBCBCF2}" type="slidenum">
              <a:rPr lang="it-IT" smtClean="0"/>
              <a:t>‹N›</a:t>
            </a:fld>
            <a:endParaRPr lang="it-IT"/>
          </a:p>
        </p:txBody>
      </p:sp>
    </p:spTree>
    <p:extLst>
      <p:ext uri="{BB962C8B-B14F-4D97-AF65-F5344CB8AC3E}">
        <p14:creationId xmlns:p14="http://schemas.microsoft.com/office/powerpoint/2010/main" val="4267692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4D00848-51C7-424A-9EED-4BA10228FEE2}" type="datetimeFigureOut">
              <a:rPr lang="it-IT" smtClean="0"/>
              <a:t>16/10/2023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F9583C0-2198-4837-8423-CB2CACBCBCF2}" type="slidenum">
              <a:rPr lang="it-IT" smtClean="0"/>
              <a:t>‹N›</a:t>
            </a:fld>
            <a:endParaRPr lang="it-IT"/>
          </a:p>
        </p:txBody>
      </p:sp>
    </p:spTree>
    <p:extLst>
      <p:ext uri="{BB962C8B-B14F-4D97-AF65-F5344CB8AC3E}">
        <p14:creationId xmlns:p14="http://schemas.microsoft.com/office/powerpoint/2010/main" val="1667184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4D00848-51C7-424A-9EED-4BA10228FEE2}" type="datetimeFigureOut">
              <a:rPr lang="it-IT" smtClean="0"/>
              <a:t>16/10/2023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F9583C0-2198-4837-8423-CB2CACBCBCF2}" type="slidenum">
              <a:rPr lang="it-IT" smtClean="0"/>
              <a:t>‹N›</a:t>
            </a:fld>
            <a:endParaRPr lang="it-IT"/>
          </a:p>
        </p:txBody>
      </p:sp>
    </p:spTree>
    <p:extLst>
      <p:ext uri="{BB962C8B-B14F-4D97-AF65-F5344CB8AC3E}">
        <p14:creationId xmlns:p14="http://schemas.microsoft.com/office/powerpoint/2010/main" val="407497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00848-51C7-424A-9EED-4BA10228FEE2}" type="datetimeFigureOut">
              <a:rPr lang="it-IT" smtClean="0"/>
              <a:t>16/10/2023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F9583C0-2198-4837-8423-CB2CACBCBCF2}" type="slidenum">
              <a:rPr lang="it-IT" smtClean="0"/>
              <a:t>‹N›</a:t>
            </a:fld>
            <a:endParaRPr lang="it-IT"/>
          </a:p>
        </p:txBody>
      </p:sp>
    </p:spTree>
    <p:extLst>
      <p:ext uri="{BB962C8B-B14F-4D97-AF65-F5344CB8AC3E}">
        <p14:creationId xmlns:p14="http://schemas.microsoft.com/office/powerpoint/2010/main" val="3516760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4D00848-51C7-424A-9EED-4BA10228FEE2}" type="datetimeFigureOut">
              <a:rPr lang="it-IT" smtClean="0"/>
              <a:t>16/10/2023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F9583C0-2198-4837-8423-CB2CACBCBCF2}" type="slidenum">
              <a:rPr lang="it-IT" smtClean="0"/>
              <a:t>‹N›</a:t>
            </a:fld>
            <a:endParaRPr lang="it-IT"/>
          </a:p>
        </p:txBody>
      </p:sp>
    </p:spTree>
    <p:extLst>
      <p:ext uri="{BB962C8B-B14F-4D97-AF65-F5344CB8AC3E}">
        <p14:creationId xmlns:p14="http://schemas.microsoft.com/office/powerpoint/2010/main" val="1790942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F9583C0-2198-4837-8423-CB2CACBCBCF2}" type="slidenum">
              <a:rPr lang="it-IT" smtClean="0"/>
              <a:t>‹N›</a:t>
            </a:fld>
            <a:endParaRPr lang="it-IT"/>
          </a:p>
        </p:txBody>
      </p:sp>
      <p:sp>
        <p:nvSpPr>
          <p:cNvPr id="5" name="Date Placeholder 4"/>
          <p:cNvSpPr>
            <a:spLocks noGrp="1"/>
          </p:cNvSpPr>
          <p:nvPr>
            <p:ph type="dt" sz="half" idx="10"/>
          </p:nvPr>
        </p:nvSpPr>
        <p:spPr/>
        <p:txBody>
          <a:bodyPr/>
          <a:lstStyle/>
          <a:p>
            <a:fld id="{14D00848-51C7-424A-9EED-4BA10228FEE2}" type="datetimeFigureOut">
              <a:rPr lang="it-IT" smtClean="0"/>
              <a:t>16/10/2023</a:t>
            </a:fld>
            <a:endParaRPr lang="it-IT"/>
          </a:p>
        </p:txBody>
      </p:sp>
    </p:spTree>
    <p:extLst>
      <p:ext uri="{BB962C8B-B14F-4D97-AF65-F5344CB8AC3E}">
        <p14:creationId xmlns:p14="http://schemas.microsoft.com/office/powerpoint/2010/main" val="80101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D00848-51C7-424A-9EED-4BA10228FEE2}" type="datetimeFigureOut">
              <a:rPr lang="it-IT" smtClean="0"/>
              <a:t>16/10/2023</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9583C0-2198-4837-8423-CB2CACBCBCF2}" type="slidenum">
              <a:rPr lang="it-IT" smtClean="0"/>
              <a:t>‹N›</a:t>
            </a:fld>
            <a:endParaRPr lang="it-IT"/>
          </a:p>
        </p:txBody>
      </p:sp>
    </p:spTree>
    <p:extLst>
      <p:ext uri="{BB962C8B-B14F-4D97-AF65-F5344CB8AC3E}">
        <p14:creationId xmlns:p14="http://schemas.microsoft.com/office/powerpoint/2010/main" val="213872349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71663" y="2231471"/>
            <a:ext cx="9144000" cy="1848943"/>
          </a:xfrm>
          <a:effectLst>
            <a:reflection endPos="0" dist="50800" dir="5400000" sy="-100000" algn="bl" rotWithShape="0"/>
          </a:effectLst>
        </p:spPr>
        <p:txBody>
          <a:bodyPr>
            <a:normAutofit fontScale="90000"/>
          </a:bodyPr>
          <a:lstStyle/>
          <a:p>
            <a:pPr algn="ctr"/>
            <a:r>
              <a:rPr lang="it-IT" dirty="0">
                <a:solidFill>
                  <a:srgbClr val="0070C0"/>
                </a:solidFill>
                <a:latin typeface="Times New Roman" panose="02020603050405020304" pitchFamily="18" charset="0"/>
                <a:cs typeface="Times New Roman" panose="02020603050405020304" pitchFamily="18" charset="0"/>
              </a:rPr>
              <a:t>La designazione anticipata dell’Amministratore di Sostegno</a:t>
            </a:r>
          </a:p>
        </p:txBody>
      </p:sp>
    </p:spTree>
    <p:extLst>
      <p:ext uri="{BB962C8B-B14F-4D97-AF65-F5344CB8AC3E}">
        <p14:creationId xmlns:p14="http://schemas.microsoft.com/office/powerpoint/2010/main" val="3620092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66924" y="489886"/>
            <a:ext cx="9273140" cy="1280890"/>
          </a:xfrm>
        </p:spPr>
        <p:txBody>
          <a:bodyPr>
            <a:noAutofit/>
          </a:bodyPr>
          <a:lstStyle/>
          <a:p>
            <a:pPr algn="ctr"/>
            <a:r>
              <a:rPr lang="it-IT" sz="4400" dirty="0">
                <a:solidFill>
                  <a:srgbClr val="0070C0"/>
                </a:solidFill>
                <a:latin typeface="Times New Roman" panose="02020603050405020304" pitchFamily="18" charset="0"/>
                <a:cs typeface="Times New Roman" panose="02020603050405020304" pitchFamily="18" charset="0"/>
              </a:rPr>
              <a:t>GLI EFFETTI DELLA DESIGNAZIONE</a:t>
            </a:r>
          </a:p>
        </p:txBody>
      </p:sp>
      <p:sp>
        <p:nvSpPr>
          <p:cNvPr id="3" name="Segnaposto contenuto 2"/>
          <p:cNvSpPr>
            <a:spLocks noGrp="1"/>
          </p:cNvSpPr>
          <p:nvPr>
            <p:ph idx="1"/>
          </p:nvPr>
        </p:nvSpPr>
        <p:spPr>
          <a:xfrm>
            <a:off x="385894" y="2096770"/>
            <a:ext cx="10083567" cy="4639590"/>
          </a:xfrm>
        </p:spPr>
        <p:txBody>
          <a:bodyPr>
            <a:normAutofit lnSpcReduction="10000"/>
          </a:bodyPr>
          <a:lstStyle/>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La designazione dell’amministrazione non comporta l’immediata assunzione dell’incarico da parte dell’amministratore, che può essere anche non informato del suo perfezionamento e non deve accettare la designazione; essa produrrà i suoi effetti solo a seguito del procedimento giudiziale per la sua nomina da parte del Giudice Tutelare.</a:t>
            </a: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La scelta effettuata con la designazione è vincolante per il Giudice Tutelare che in sede di nomina deve rispettare la volontà dell’interessato, salvo che non sussistano gravi motivi che legittimino la scelta di un soggetto diverso, come in caso di designazione di persone che intendono approfittarsi della posizione di debolezza del beneficiario o che si trovi in conflitto di interesse o di  concreta impossibilità ad assistere il beneficiario, ad esempio per lontananza.</a:t>
            </a:r>
          </a:p>
          <a:p>
            <a:pPr marL="0" indent="0">
              <a:lnSpc>
                <a:spcPct val="150000"/>
              </a:lnSpc>
              <a:buNone/>
            </a:pPr>
            <a:r>
              <a:rPr lang="it-IT" sz="2000" dirty="0">
                <a:solidFill>
                  <a:srgbClr val="766F54"/>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92083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2884" y="254995"/>
            <a:ext cx="10024844" cy="1509490"/>
          </a:xfrm>
        </p:spPr>
        <p:txBody>
          <a:bodyPr>
            <a:noAutofit/>
          </a:bodyPr>
          <a:lstStyle/>
          <a:p>
            <a:pPr algn="ctr"/>
            <a:r>
              <a:rPr lang="it-IT" sz="4400" dirty="0">
                <a:solidFill>
                  <a:srgbClr val="0070C0"/>
                </a:solidFill>
                <a:latin typeface="Times New Roman" panose="02020603050405020304" pitchFamily="18" charset="0"/>
                <a:cs typeface="Times New Roman" panose="02020603050405020304" pitchFamily="18" charset="0"/>
              </a:rPr>
              <a:t>LA PUBBLICITA’ DELLA DESIGNAZIONE</a:t>
            </a:r>
          </a:p>
        </p:txBody>
      </p:sp>
      <p:sp>
        <p:nvSpPr>
          <p:cNvPr id="3" name="Segnaposto contenuto 2"/>
          <p:cNvSpPr>
            <a:spLocks noGrp="1"/>
          </p:cNvSpPr>
          <p:nvPr>
            <p:ph idx="1"/>
          </p:nvPr>
        </p:nvSpPr>
        <p:spPr>
          <a:xfrm>
            <a:off x="145409" y="1764485"/>
            <a:ext cx="10519795" cy="4560815"/>
          </a:xfrm>
        </p:spPr>
        <p:txBody>
          <a:bodyPr>
            <a:normAutofit fontScale="92500"/>
          </a:bodyPr>
          <a:lstStyle/>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Il Codice Civile non prevede una forma di pubblicità legale delle designazioni e tale lacuna è stata colmata su base volontaria attraverso la creazione da parte del Consiglio Nazionale del Notariato di un registro pubblico sussidiario digitale per l’archiviazione e la raccolta degli atti notarili portanti la designazione di amministratore di sostegno. Tale registro fornisce la data e gli estremi essenziali dell’atto, le generalità della persona beneficiaria e dell’Amministratore di Sostegno designato nonché notizia delle eventuali revoche delle designazioni. Il registro è consultabile da parte dei Notai in esercizio e dei Consigli Notarili Distrettuali su richiesta dei designanti e anche dell’Autorità giudiziaria al fine di verificare la presenza di atti di designazione o di revoca in relazione ad un determinato soggetto su tutto il territorio nazionale. Questa forma di pubblicità è stata attivata nel 2017 ma raccoglie anche le designazioni effettuate prima dell’istituzione del registro (1° gennaio 2018) in modo da garantire la sua piena efficacia e completezza.</a:t>
            </a:r>
          </a:p>
        </p:txBody>
      </p:sp>
    </p:spTree>
    <p:extLst>
      <p:ext uri="{BB962C8B-B14F-4D97-AF65-F5344CB8AC3E}">
        <p14:creationId xmlns:p14="http://schemas.microsoft.com/office/powerpoint/2010/main" val="541513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6970" y="297808"/>
            <a:ext cx="8911687" cy="1280890"/>
          </a:xfrm>
        </p:spPr>
        <p:txBody>
          <a:bodyPr>
            <a:normAutofit/>
          </a:bodyPr>
          <a:lstStyle/>
          <a:p>
            <a:pPr algn="ctr"/>
            <a:r>
              <a:rPr lang="it-IT" sz="4400" dirty="0">
                <a:solidFill>
                  <a:srgbClr val="0070C0"/>
                </a:solidFill>
                <a:latin typeface="Times New Roman" panose="02020603050405020304" pitchFamily="18" charset="0"/>
                <a:cs typeface="Times New Roman" panose="02020603050405020304" pitchFamily="18" charset="0"/>
              </a:rPr>
              <a:t>ISTITUTI AFFINI</a:t>
            </a:r>
          </a:p>
        </p:txBody>
      </p:sp>
      <p:sp>
        <p:nvSpPr>
          <p:cNvPr id="3" name="Segnaposto contenuto 2"/>
          <p:cNvSpPr>
            <a:spLocks noGrp="1"/>
          </p:cNvSpPr>
          <p:nvPr>
            <p:ph idx="1"/>
          </p:nvPr>
        </p:nvSpPr>
        <p:spPr>
          <a:xfrm>
            <a:off x="352337" y="1300295"/>
            <a:ext cx="10310070" cy="5201175"/>
          </a:xfrm>
        </p:spPr>
        <p:txBody>
          <a:bodyPr>
            <a:normAutofit fontScale="70000" lnSpcReduction="20000"/>
          </a:bodyPr>
          <a:lstStyle/>
          <a:p>
            <a:pPr>
              <a:lnSpc>
                <a:spcPct val="150000"/>
              </a:lnSpc>
            </a:pPr>
            <a:r>
              <a:rPr lang="it-IT" sz="2000" dirty="0">
                <a:solidFill>
                  <a:srgbClr val="0070C0"/>
                </a:solidFill>
                <a:latin typeface="Times New Roman" panose="02020603050405020304" pitchFamily="18" charset="0"/>
                <a:cs typeface="Times New Roman" panose="02020603050405020304" pitchFamily="18" charset="0"/>
              </a:rPr>
              <a:t>PROCURA GENERALE</a:t>
            </a: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Quando il soggetto è nella sua piena capacità di agire può provvedere a farsi assistere per il compimento degli atti di amministrazione ordinaria e straordinaria del suo patrimonio attraverso la nomina quale procuratore generale di una o più persone di sua fiducia con poteri congiunti o disgiunti. In tal caso il procuratore può agire fin da subito in nome e per conto del mandante con ampia libertà decisionale nei limiti delle facoltà attribuite nella procura e delle istruzioni eventualmente impartite dal mandante. </a:t>
            </a: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La procura generale tuttavia può essere rilasciata e permane nella sua piena efficacia fintanto che il mandante conservi la sua capacità di agire mentre non può più essere utilizzata in caso di incapacità sopravvenuta del mandante, divenendo in tal caso la procura inefficace ai sensi dell’art.1722 n.4 c.c.. E’ stato peraltro sostenuto che in caso di amministrazione di sostegno che mantenga al beneficiario una residua capacità di agire la procura generale potrebbe permanere in vigore limitatamente agli atti che può ancora porre in essere il beneficiario autonomamente.</a:t>
            </a: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La nomina dell’Amministratore di Sostegno, al contrario, interviene proprio nel momento in cui il soggetto perda in tutto o in parte la facoltà di autodeterminarsi e l’amministratore è chiamato a gestire il patrimonio del beneficiario secondo le direttiva impartite dal Giudice Tutelare e con obblighi di rendiconto della propria attività alla medesima Autorità giudiziale, garantendo maggiormente il soggetto beneficiario, ancorché l'amministrazione del suo patrimonio venga così resa più rigida e burocratica .</a:t>
            </a:r>
          </a:p>
        </p:txBody>
      </p:sp>
    </p:spTree>
    <p:extLst>
      <p:ext uri="{BB962C8B-B14F-4D97-AF65-F5344CB8AC3E}">
        <p14:creationId xmlns:p14="http://schemas.microsoft.com/office/powerpoint/2010/main" val="4180441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7305" y="356531"/>
            <a:ext cx="8911687" cy="1280890"/>
          </a:xfrm>
        </p:spPr>
        <p:txBody>
          <a:bodyPr>
            <a:normAutofit/>
          </a:bodyPr>
          <a:lstStyle/>
          <a:p>
            <a:pPr algn="ctr"/>
            <a:r>
              <a:rPr lang="it-IT" sz="4400" dirty="0">
                <a:solidFill>
                  <a:srgbClr val="0070C0"/>
                </a:solidFill>
                <a:latin typeface="Times New Roman" panose="02020603050405020304" pitchFamily="18" charset="0"/>
                <a:cs typeface="Times New Roman" panose="02020603050405020304" pitchFamily="18" charset="0"/>
              </a:rPr>
              <a:t>ISTITUTI AFFINI</a:t>
            </a:r>
          </a:p>
        </p:txBody>
      </p:sp>
      <p:sp>
        <p:nvSpPr>
          <p:cNvPr id="3" name="Segnaposto contenuto 2"/>
          <p:cNvSpPr>
            <a:spLocks noGrp="1"/>
          </p:cNvSpPr>
          <p:nvPr>
            <p:ph idx="1"/>
          </p:nvPr>
        </p:nvSpPr>
        <p:spPr>
          <a:xfrm>
            <a:off x="218114" y="1300294"/>
            <a:ext cx="10310070" cy="5201175"/>
          </a:xfrm>
        </p:spPr>
        <p:txBody>
          <a:bodyPr>
            <a:normAutofit fontScale="70000" lnSpcReduction="20000"/>
          </a:bodyPr>
          <a:lstStyle/>
          <a:p>
            <a:pPr>
              <a:lnSpc>
                <a:spcPct val="150000"/>
              </a:lnSpc>
            </a:pPr>
            <a:r>
              <a:rPr lang="it-IT" sz="2000" dirty="0">
                <a:solidFill>
                  <a:srgbClr val="0070C0"/>
                </a:solidFill>
                <a:latin typeface="Times New Roman" panose="02020603050405020304" pitchFamily="18" charset="0"/>
                <a:cs typeface="Times New Roman" panose="02020603050405020304" pitchFamily="18" charset="0"/>
              </a:rPr>
              <a:t>DISPOSIZIONI ANTICIPATE DI TRATTAMENTO (DAT)</a:t>
            </a:r>
          </a:p>
          <a:p>
            <a:pPr marL="0" indent="0">
              <a:lnSpc>
                <a:spcPct val="150000"/>
              </a:lnSpc>
              <a:buNone/>
            </a:pPr>
            <a:r>
              <a:rPr lang="it-IT" sz="2000"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La disciplina delle DAT e dell’Amministratore di Sostegno si intrecciano nella misura in cui la designazione e la nomina di un Amministratore di Sostegno rilevano anche ai fini della espressione di un consenso informato in tutti i casi in cui difettino disposizioni anticipate di trattamento rese ai sensi delle L. 129/2017 da parte del beneficiario. Ove invece il beneficiario avesse provveduto attraverso una DAT a designare il proprio fiduciario per la manifestazione del consenso informato si pone la necessità di dirimere il contrasto tra le due figure che viene risolto nel senso della prevalenza dell’Amministratore di Sostegno in tutti i casi in cui l’amministrazione di sostegno sia di tipo sostitutivo mentre in caso di amministrazione assistenziale dovrebbe prevalere la posizione del fiduciario.</a:t>
            </a:r>
          </a:p>
          <a:p>
            <a:pPr marL="0" indent="0">
              <a:lnSpc>
                <a:spcPct val="150000"/>
              </a:lnSpc>
              <a:buNone/>
            </a:pPr>
            <a:r>
              <a:rPr lang="it-IT" sz="2000"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Ulteriori elementi distintivi dei due istituti si individuano nel fatto che l’ ADS viene nominato da parte del Giudice Tutelare, può essere anche un Ente di cui al titolo II del Codice Civile ed è chiamato a gestire anche il patrimonio dell’amministrato. Il fiduciario è nominato dal disponente, può essere solo una persona fisica e svolge il ruolo essenziale di far rispettare la volontà manifestata dal disponente nelle DAT ai medici che se ne occuperanno.</a:t>
            </a:r>
          </a:p>
          <a:p>
            <a:pPr marL="0" indent="0">
              <a:lnSpc>
                <a:spcPct val="150000"/>
              </a:lnSpc>
              <a:buNone/>
            </a:pPr>
            <a:r>
              <a:rPr lang="it-IT" sz="2000"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Le disposizioni anticipate di trattamento contenute in atti di designazione di </a:t>
            </a:r>
            <a:r>
              <a:rPr lang="it-IT" sz="2000" dirty="0" err="1">
                <a:solidFill>
                  <a:srgbClr val="002060"/>
                </a:solidFill>
                <a:latin typeface="Times New Roman" panose="02020603050405020304" pitchFamily="18" charset="0"/>
                <a:ea typeface="Tahoma" panose="020B0604030504040204" pitchFamily="34" charset="0"/>
                <a:cs typeface="Times New Roman" panose="02020603050405020304" pitchFamily="18" charset="0"/>
              </a:rPr>
              <a:t>Ads</a:t>
            </a:r>
            <a:r>
              <a:rPr lang="it-IT" sz="2000"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posti in essere prima dell’entrata in vigore della legge 219/2017 hanno validità come DAT ai sensi dell’art.6 di tale legge se depositati presso il comune di residenza o presso un notaio prima di tale data.</a:t>
            </a:r>
            <a:endParaRPr lang="it-IT"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9491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26856" y="1540189"/>
            <a:ext cx="8915400" cy="3777622"/>
          </a:xfrm>
        </p:spPr>
        <p:txBody>
          <a:bodyPr/>
          <a:lstStyle/>
          <a:p>
            <a:pPr marL="0" indent="0">
              <a:buNone/>
            </a:pPr>
            <a:endParaRPr lang="it-IT" dirty="0"/>
          </a:p>
          <a:p>
            <a:pPr marL="0" indent="0">
              <a:buNone/>
            </a:pPr>
            <a:endParaRPr lang="it-IT" dirty="0"/>
          </a:p>
          <a:p>
            <a:pPr marL="0" indent="0">
              <a:buNone/>
            </a:pPr>
            <a:endParaRPr lang="it-IT" dirty="0"/>
          </a:p>
          <a:p>
            <a:pPr marL="0" indent="0" algn="ctr">
              <a:buNone/>
            </a:pPr>
            <a:r>
              <a:rPr lang="it-IT" sz="6600" dirty="0">
                <a:solidFill>
                  <a:srgbClr val="0070C0"/>
                </a:solidFill>
                <a:latin typeface="Times New Roman" panose="02020603050405020304" pitchFamily="18" charset="0"/>
                <a:cs typeface="Times New Roman" panose="02020603050405020304" pitchFamily="18" charset="0"/>
              </a:rPr>
              <a:t>Grazie per l’attenzione</a:t>
            </a:r>
          </a:p>
        </p:txBody>
      </p:sp>
    </p:spTree>
    <p:extLst>
      <p:ext uri="{BB962C8B-B14F-4D97-AF65-F5344CB8AC3E}">
        <p14:creationId xmlns:p14="http://schemas.microsoft.com/office/powerpoint/2010/main" val="3439910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33352" y="624110"/>
            <a:ext cx="8911687" cy="1280890"/>
          </a:xfrm>
        </p:spPr>
        <p:txBody>
          <a:bodyPr>
            <a:normAutofit/>
          </a:bodyPr>
          <a:lstStyle/>
          <a:p>
            <a:pPr algn="ctr"/>
            <a:r>
              <a:rPr lang="it-IT" sz="4400" dirty="0">
                <a:solidFill>
                  <a:srgbClr val="0070C0"/>
                </a:solidFill>
                <a:latin typeface="Times New Roman" panose="02020603050405020304" pitchFamily="18" charset="0"/>
                <a:cs typeface="Times New Roman" panose="02020603050405020304" pitchFamily="18" charset="0"/>
              </a:rPr>
              <a:t>DEFINIZIONE</a:t>
            </a:r>
          </a:p>
        </p:txBody>
      </p:sp>
      <p:sp>
        <p:nvSpPr>
          <p:cNvPr id="3" name="Segnaposto contenuto 2"/>
          <p:cNvSpPr>
            <a:spLocks noGrp="1"/>
          </p:cNvSpPr>
          <p:nvPr>
            <p:ph idx="1"/>
          </p:nvPr>
        </p:nvSpPr>
        <p:spPr>
          <a:xfrm>
            <a:off x="430635" y="1905000"/>
            <a:ext cx="10117123" cy="3463955"/>
          </a:xfrm>
        </p:spPr>
        <p:txBody>
          <a:bodyPr>
            <a:normAutofit/>
          </a:bodyPr>
          <a:lstStyle/>
          <a:p>
            <a:pPr marL="0" indent="0">
              <a:lnSpc>
                <a:spcPct val="150000"/>
              </a:lnSpc>
              <a:buNone/>
            </a:pPr>
            <a:r>
              <a:rPr lang="it-IT" sz="2800" dirty="0">
                <a:solidFill>
                  <a:srgbClr val="002060"/>
                </a:solidFill>
                <a:latin typeface="Times New Roman" panose="02020603050405020304" pitchFamily="18" charset="0"/>
                <a:cs typeface="Times New Roman" panose="02020603050405020304" pitchFamily="18" charset="0"/>
              </a:rPr>
              <a:t>La designazione dell’Amministratore di Sostegno è la dichiarazione unilaterale che consente di esprimere una scelta preferenziale anticipata allo scopo di indirizzare la nomina giudiziale dell’Amministratore di Sostegno su persona di propria fiducia in previsione di un’eventuale futura incapacità fisica o psichica.</a:t>
            </a:r>
          </a:p>
        </p:txBody>
      </p:sp>
    </p:spTree>
    <p:extLst>
      <p:ext uri="{BB962C8B-B14F-4D97-AF65-F5344CB8AC3E}">
        <p14:creationId xmlns:p14="http://schemas.microsoft.com/office/powerpoint/2010/main" val="197685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75777" y="523442"/>
            <a:ext cx="8911687" cy="1509490"/>
          </a:xfrm>
        </p:spPr>
        <p:txBody>
          <a:bodyPr>
            <a:noAutofit/>
          </a:bodyPr>
          <a:lstStyle/>
          <a:p>
            <a:pPr algn="ctr"/>
            <a:r>
              <a:rPr lang="it-IT" sz="4400" dirty="0">
                <a:solidFill>
                  <a:srgbClr val="0070C0"/>
                </a:solidFill>
                <a:latin typeface="Times New Roman" panose="02020603050405020304" pitchFamily="18" charset="0"/>
                <a:cs typeface="Times New Roman" panose="02020603050405020304" pitchFamily="18" charset="0"/>
              </a:rPr>
              <a:t>LA FORMA DELLA DESIGNAZIONE</a:t>
            </a:r>
          </a:p>
        </p:txBody>
      </p:sp>
      <p:sp>
        <p:nvSpPr>
          <p:cNvPr id="3" name="Segnaposto contenuto 2"/>
          <p:cNvSpPr>
            <a:spLocks noGrp="1"/>
          </p:cNvSpPr>
          <p:nvPr>
            <p:ph idx="1"/>
          </p:nvPr>
        </p:nvSpPr>
        <p:spPr>
          <a:xfrm>
            <a:off x="485326" y="2032932"/>
            <a:ext cx="9692590" cy="3777622"/>
          </a:xfrm>
        </p:spPr>
        <p:txBody>
          <a:bodyPr>
            <a:normAutofit/>
          </a:bodyPr>
          <a:lstStyle/>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In considerazione della rilevanza della scelta che viene operata attraverso la designazione la Legge (articolo 408 del Codice Civile) prevede che essa sia effettuata non solo per iscritto ma, a pena di nullità, con atto pubblico notarile o scrittura privata autenticata da Notaio.</a:t>
            </a: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Si ritiene che la designazione possa essere inserita anche direttamente nel ricorso giudiziale per la nomina dell’Amministratore di Sostegno purché detto ricorso sia autenticato da Notaio.</a:t>
            </a: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La designazione è agevolata sotto il profilo fiscale non essendo soggetta all’obbligo di registrazione e non sconta l’imposta di bollo (art. 46 </a:t>
            </a:r>
            <a:r>
              <a:rPr lang="it-IT" sz="2000" dirty="0" err="1">
                <a:solidFill>
                  <a:srgbClr val="002060"/>
                </a:solidFill>
                <a:latin typeface="Times New Roman" panose="02020603050405020304" pitchFamily="18" charset="0"/>
                <a:cs typeface="Times New Roman" panose="02020603050405020304" pitchFamily="18" charset="0"/>
              </a:rPr>
              <a:t>disp</a:t>
            </a:r>
            <a:r>
              <a:rPr lang="it-IT" sz="2000" dirty="0">
                <a:solidFill>
                  <a:srgbClr val="002060"/>
                </a:solidFill>
                <a:latin typeface="Times New Roman" panose="02020603050405020304" pitchFamily="18" charset="0"/>
                <a:cs typeface="Times New Roman" panose="02020603050405020304" pitchFamily="18" charset="0"/>
              </a:rPr>
              <a:t>. </a:t>
            </a:r>
            <a:r>
              <a:rPr lang="it-IT" sz="2000" dirty="0" err="1">
                <a:solidFill>
                  <a:srgbClr val="002060"/>
                </a:solidFill>
                <a:latin typeface="Times New Roman" panose="02020603050405020304" pitchFamily="18" charset="0"/>
                <a:cs typeface="Times New Roman" panose="02020603050405020304" pitchFamily="18" charset="0"/>
              </a:rPr>
              <a:t>att</a:t>
            </a:r>
            <a:r>
              <a:rPr lang="it-IT" sz="2000" dirty="0">
                <a:solidFill>
                  <a:srgbClr val="002060"/>
                </a:solidFill>
                <a:latin typeface="Times New Roman" panose="02020603050405020304" pitchFamily="18" charset="0"/>
                <a:cs typeface="Times New Roman" panose="02020603050405020304" pitchFamily="18" charset="0"/>
              </a:rPr>
              <a:t>. c.c.)</a:t>
            </a:r>
          </a:p>
          <a:p>
            <a:pPr marL="0" indent="0">
              <a:buNone/>
            </a:pPr>
            <a:endParaRPr lang="it-IT" dirty="0"/>
          </a:p>
        </p:txBody>
      </p:sp>
    </p:spTree>
    <p:extLst>
      <p:ext uri="{BB962C8B-B14F-4D97-AF65-F5344CB8AC3E}">
        <p14:creationId xmlns:p14="http://schemas.microsoft.com/office/powerpoint/2010/main" val="392840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3528" y="623240"/>
            <a:ext cx="8911687" cy="1280890"/>
          </a:xfrm>
        </p:spPr>
        <p:txBody>
          <a:bodyPr>
            <a:normAutofit/>
          </a:bodyPr>
          <a:lstStyle/>
          <a:p>
            <a:pPr algn="ctr"/>
            <a:r>
              <a:rPr lang="it-IT" sz="4400" dirty="0">
                <a:solidFill>
                  <a:srgbClr val="0070C0"/>
                </a:solidFill>
                <a:latin typeface="Times New Roman" panose="02020603050405020304" pitchFamily="18" charset="0"/>
                <a:cs typeface="Times New Roman" panose="02020603050405020304" pitchFamily="18" charset="0"/>
              </a:rPr>
              <a:t>CHI LA PUO’ FARE</a:t>
            </a:r>
          </a:p>
        </p:txBody>
      </p:sp>
      <p:sp>
        <p:nvSpPr>
          <p:cNvPr id="3" name="Segnaposto contenuto 2"/>
          <p:cNvSpPr>
            <a:spLocks noGrp="1"/>
          </p:cNvSpPr>
          <p:nvPr>
            <p:ph idx="1"/>
          </p:nvPr>
        </p:nvSpPr>
        <p:spPr>
          <a:xfrm>
            <a:off x="246587" y="1575903"/>
            <a:ext cx="10385570" cy="4639112"/>
          </a:xfrm>
        </p:spPr>
        <p:txBody>
          <a:bodyPr>
            <a:normAutofit lnSpcReduction="10000"/>
          </a:bodyPr>
          <a:lstStyle/>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Il soggetto designante deve essere pienamente in grado di intendere e di volere. La verifica di tale condizione è di competenza del Notaio rogante o autenticante che prima di indagare e ricevere la volontà della parte deve accertare la capacità del soggetto. A tal fine e in base alle concrete circostanze il Notaio potrebbe richiedere la predisposizione di una certificazione medica attestante l’attuale capacità del soggetto.</a:t>
            </a: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Oltre che dal diretto interessato, la designazione può essere effettuata eccezionalmente da parte di un terzo e precisamente dal genitore superstite nei riguardi del proprio figlio, minore o maggiorenne, per il caso di una sua futura incapacità o in riguardo di un figlio già incapace al momento della designazione, attraverso dichiarazione contenuta, oltre che in un atto pubblico o in una scrittura privata autenticata, in un testamento.</a:t>
            </a:r>
          </a:p>
        </p:txBody>
      </p:sp>
    </p:spTree>
    <p:extLst>
      <p:ext uri="{BB962C8B-B14F-4D97-AF65-F5344CB8AC3E}">
        <p14:creationId xmlns:p14="http://schemas.microsoft.com/office/powerpoint/2010/main" val="66919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26362" y="526936"/>
            <a:ext cx="8911687" cy="1280890"/>
          </a:xfrm>
        </p:spPr>
        <p:txBody>
          <a:bodyPr>
            <a:normAutofit/>
          </a:bodyPr>
          <a:lstStyle/>
          <a:p>
            <a:pPr algn="ctr"/>
            <a:r>
              <a:rPr lang="it-IT" sz="4400" dirty="0">
                <a:solidFill>
                  <a:srgbClr val="0070C0"/>
                </a:solidFill>
                <a:latin typeface="Times New Roman" panose="02020603050405020304" pitchFamily="18" charset="0"/>
                <a:cs typeface="Times New Roman" panose="02020603050405020304" pitchFamily="18" charset="0"/>
              </a:rPr>
              <a:t>CHI PUO’ ESSERE DESIGNATO</a:t>
            </a:r>
          </a:p>
        </p:txBody>
      </p:sp>
      <p:sp>
        <p:nvSpPr>
          <p:cNvPr id="3" name="Segnaposto contenuto 2"/>
          <p:cNvSpPr>
            <a:spLocks noGrp="1"/>
          </p:cNvSpPr>
          <p:nvPr>
            <p:ph idx="1"/>
          </p:nvPr>
        </p:nvSpPr>
        <p:spPr>
          <a:xfrm>
            <a:off x="251670" y="1736520"/>
            <a:ext cx="10461073" cy="3384959"/>
          </a:xfrm>
        </p:spPr>
        <p:txBody>
          <a:bodyPr>
            <a:noAutofit/>
          </a:bodyPr>
          <a:lstStyle/>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L’interessato può designare uno dei soggetti indicati all’articolo 408 del Codice Civile: parenti, coniuge, partner dell’unione civile, stabile convivente ma anche un soggetto non legato da vincoli familiari che sia ritenuto più idoneo all’incarico per le sue competenze specifiche o per la sua maggiore obiettività.</a:t>
            </a: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Non possono ricoprire l’incarico di Amministratore di Sostegno, e quindi non possono essere designati, gli operatori dei servizi pubblici o privati che hanno in cura o in carico il beneficiario.</a:t>
            </a:r>
          </a:p>
        </p:txBody>
      </p:sp>
    </p:spTree>
    <p:extLst>
      <p:ext uri="{BB962C8B-B14F-4D97-AF65-F5344CB8AC3E}">
        <p14:creationId xmlns:p14="http://schemas.microsoft.com/office/powerpoint/2010/main" val="610343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3234" y="635824"/>
            <a:ext cx="9910704" cy="1280890"/>
          </a:xfrm>
        </p:spPr>
        <p:txBody>
          <a:bodyPr>
            <a:noAutofit/>
          </a:bodyPr>
          <a:lstStyle/>
          <a:p>
            <a:pPr algn="ctr"/>
            <a:r>
              <a:rPr lang="it-IT" sz="4400" dirty="0">
                <a:solidFill>
                  <a:srgbClr val="0070C0"/>
                </a:solidFill>
                <a:latin typeface="Times New Roman" panose="02020603050405020304" pitchFamily="18" charset="0"/>
                <a:cs typeface="Times New Roman" panose="02020603050405020304" pitchFamily="18" charset="0"/>
              </a:rPr>
              <a:t>IL CONTENUTO ESSENZIALE DELLA DESIGNAZIONE</a:t>
            </a:r>
          </a:p>
        </p:txBody>
      </p:sp>
      <p:sp>
        <p:nvSpPr>
          <p:cNvPr id="3" name="Segnaposto contenuto 2"/>
          <p:cNvSpPr>
            <a:spLocks noGrp="1"/>
          </p:cNvSpPr>
          <p:nvPr>
            <p:ph idx="1"/>
          </p:nvPr>
        </p:nvSpPr>
        <p:spPr>
          <a:xfrm>
            <a:off x="313188" y="2199483"/>
            <a:ext cx="11112618" cy="4562043"/>
          </a:xfrm>
        </p:spPr>
        <p:txBody>
          <a:bodyPr>
            <a:noAutofit/>
          </a:bodyPr>
          <a:lstStyle/>
          <a:p>
            <a:pPr marL="0" indent="0">
              <a:lnSpc>
                <a:spcPct val="150000"/>
              </a:lnSpc>
              <a:buNone/>
            </a:pPr>
            <a:r>
              <a:rPr lang="it-IT" sz="1600" dirty="0">
                <a:solidFill>
                  <a:srgbClr val="002060"/>
                </a:solidFill>
                <a:latin typeface="Times New Roman" panose="02020603050405020304" pitchFamily="18" charset="0"/>
                <a:cs typeface="Times New Roman" panose="02020603050405020304" pitchFamily="18" charset="0"/>
              </a:rPr>
              <a:t>Con la designazione il soggetto individua la persona di sua fiducia che reputa più adatta ad assumere l’incarico di cura, non solo patrimoniale, della sua persona.</a:t>
            </a:r>
          </a:p>
          <a:p>
            <a:pPr marL="0" indent="0">
              <a:lnSpc>
                <a:spcPct val="150000"/>
              </a:lnSpc>
              <a:buNone/>
            </a:pPr>
            <a:r>
              <a:rPr lang="it-IT" sz="1600" dirty="0">
                <a:solidFill>
                  <a:srgbClr val="002060"/>
                </a:solidFill>
                <a:latin typeface="Times New Roman" panose="02020603050405020304" pitchFamily="18" charset="0"/>
                <a:cs typeface="Times New Roman" panose="02020603050405020304" pitchFamily="18" charset="0"/>
              </a:rPr>
              <a:t>L’Amministratore di Sostegno deve essere indicato in un singolo soggetto in quanto Ufficio monocratico cosicché non vi possono essere più ADS designati ad operare simultaneamente.</a:t>
            </a:r>
          </a:p>
          <a:p>
            <a:pPr marL="0" indent="0">
              <a:lnSpc>
                <a:spcPct val="150000"/>
              </a:lnSpc>
              <a:buNone/>
            </a:pPr>
            <a:r>
              <a:rPr lang="it-IT" sz="1600" dirty="0">
                <a:solidFill>
                  <a:srgbClr val="002060"/>
                </a:solidFill>
                <a:latin typeface="Times New Roman" panose="02020603050405020304" pitchFamily="18" charset="0"/>
                <a:cs typeface="Times New Roman" panose="02020603050405020304" pitchFamily="18" charset="0"/>
              </a:rPr>
              <a:t>E’ però possibile designare nello stesso atto più soggetti in via successiva tramite sostituzioni per il caso in cui i primi designati non possano accettare l’incarico o proseguire nello stesso.</a:t>
            </a:r>
          </a:p>
          <a:p>
            <a:pPr marL="0" indent="0">
              <a:lnSpc>
                <a:spcPct val="150000"/>
              </a:lnSpc>
              <a:buNone/>
            </a:pPr>
            <a:r>
              <a:rPr lang="it-IT" sz="1600" dirty="0">
                <a:solidFill>
                  <a:srgbClr val="002060"/>
                </a:solidFill>
                <a:latin typeface="Times New Roman" panose="02020603050405020304" pitchFamily="18" charset="0"/>
                <a:cs typeface="Times New Roman" panose="02020603050405020304" pitchFamily="18" charset="0"/>
              </a:rPr>
              <a:t>E’ altresì possibile effettuare una scelta negativa indicando i soggetti che si vuole escludere dalla platea di quelli astrattamente eleggibili alla carica.</a:t>
            </a:r>
          </a:p>
          <a:p>
            <a:pPr marL="0" indent="0">
              <a:lnSpc>
                <a:spcPct val="150000"/>
              </a:lnSpc>
              <a:buNone/>
            </a:pPr>
            <a:r>
              <a:rPr lang="it-IT" sz="1600" dirty="0">
                <a:solidFill>
                  <a:srgbClr val="002060"/>
                </a:solidFill>
                <a:latin typeface="Times New Roman" panose="02020603050405020304" pitchFamily="18" charset="0"/>
                <a:cs typeface="Times New Roman" panose="02020603050405020304" pitchFamily="18" charset="0"/>
              </a:rPr>
              <a:t>Alla designazione si ritengono apponibili gli elementi accidentali quali condizione e termine. </a:t>
            </a:r>
          </a:p>
          <a:p>
            <a:pPr marL="0" indent="0">
              <a:lnSpc>
                <a:spcPct val="150000"/>
              </a:lnSpc>
              <a:buNone/>
            </a:pPr>
            <a:r>
              <a:rPr lang="it-IT" sz="1600" dirty="0">
                <a:solidFill>
                  <a:srgbClr val="002060"/>
                </a:solidFill>
                <a:latin typeface="Times New Roman" panose="02020603050405020304" pitchFamily="18" charset="0"/>
                <a:cs typeface="Times New Roman" panose="02020603050405020304" pitchFamily="18" charset="0"/>
              </a:rPr>
              <a:t>Ad esempio, ove si nomini un soggetto se non coniugato al tempo della nomina.</a:t>
            </a:r>
          </a:p>
        </p:txBody>
      </p:sp>
    </p:spTree>
    <p:extLst>
      <p:ext uri="{BB962C8B-B14F-4D97-AF65-F5344CB8AC3E}">
        <p14:creationId xmlns:p14="http://schemas.microsoft.com/office/powerpoint/2010/main" val="2479957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27028" y="173202"/>
            <a:ext cx="8911687" cy="1280890"/>
          </a:xfrm>
        </p:spPr>
        <p:txBody>
          <a:bodyPr>
            <a:noAutofit/>
          </a:bodyPr>
          <a:lstStyle/>
          <a:p>
            <a:pPr algn="ctr"/>
            <a:r>
              <a:rPr lang="it-IT" sz="4400" dirty="0">
                <a:solidFill>
                  <a:srgbClr val="0070C0"/>
                </a:solidFill>
                <a:latin typeface="Times New Roman" panose="02020603050405020304" pitchFamily="18" charset="0"/>
                <a:cs typeface="Times New Roman" panose="02020603050405020304" pitchFamily="18" charset="0"/>
              </a:rPr>
              <a:t>IL CONTENUTO EVENTUALE DELLA DESIGNAZIONE</a:t>
            </a:r>
          </a:p>
        </p:txBody>
      </p:sp>
      <p:sp>
        <p:nvSpPr>
          <p:cNvPr id="3" name="Segnaposto contenuto 2"/>
          <p:cNvSpPr>
            <a:spLocks noGrp="1"/>
          </p:cNvSpPr>
          <p:nvPr>
            <p:ph idx="1"/>
          </p:nvPr>
        </p:nvSpPr>
        <p:spPr>
          <a:xfrm>
            <a:off x="276835" y="1613483"/>
            <a:ext cx="10612074" cy="4795707"/>
          </a:xfrm>
        </p:spPr>
        <p:txBody>
          <a:bodyPr>
            <a:noAutofit/>
          </a:bodyPr>
          <a:lstStyle/>
          <a:p>
            <a:r>
              <a:rPr lang="it-IT" sz="2000" b="1" u="sng" dirty="0">
                <a:solidFill>
                  <a:srgbClr val="0070C0"/>
                </a:solidFill>
                <a:latin typeface="Times New Roman" panose="02020603050405020304" pitchFamily="18" charset="0"/>
                <a:cs typeface="Times New Roman" panose="02020603050405020304" pitchFamily="18" charset="0"/>
              </a:rPr>
              <a:t>DISPOSIZIONI PATRIMONIALI</a:t>
            </a: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Oltre ad individuare la persona designata quale proprio Amministratore, l’interessato può inserire ulteriori disposizioni che esprimano le sue volontà circa la gestione futura del proprio patrimonio da parte dell’Amministratore di Sostegno, ad esempio indicando le tipologie e le categorie di atti che vuole che l’amministratore compia in sua vece, nonché indicando eventuali limiti di spesa o la durata dell’incarico.</a:t>
            </a: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Tali indicazioni non sono vincolanti per l’Amministratore di Sostegno e per il Giudice Tutelare chiamato ad autorizzare eventuali atti di amministrazione del patrimonio del beneficiario, ma possono essere da loro apprezzati nell’attività di amministrazione del patrimonio, dovendo tenersi conto, a tal fine, dei bisogni e delle aspirazioni del beneficiario ai sensi dell’articolo 410 del Codice Civile.</a:t>
            </a:r>
          </a:p>
        </p:txBody>
      </p:sp>
    </p:spTree>
    <p:extLst>
      <p:ext uri="{BB962C8B-B14F-4D97-AF65-F5344CB8AC3E}">
        <p14:creationId xmlns:p14="http://schemas.microsoft.com/office/powerpoint/2010/main" val="1861152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7333" y="356532"/>
            <a:ext cx="8911687" cy="1280890"/>
          </a:xfrm>
        </p:spPr>
        <p:txBody>
          <a:bodyPr>
            <a:noAutofit/>
          </a:bodyPr>
          <a:lstStyle/>
          <a:p>
            <a:pPr algn="ctr"/>
            <a:r>
              <a:rPr lang="it-IT" sz="4400" dirty="0">
                <a:solidFill>
                  <a:srgbClr val="0070C0"/>
                </a:solidFill>
                <a:latin typeface="Times New Roman" panose="02020603050405020304" pitchFamily="18" charset="0"/>
                <a:cs typeface="Times New Roman" panose="02020603050405020304" pitchFamily="18" charset="0"/>
              </a:rPr>
              <a:t>IL CONTENUTO EVENTUALE DELLA DESIGNAZIONE</a:t>
            </a:r>
          </a:p>
        </p:txBody>
      </p:sp>
      <p:sp>
        <p:nvSpPr>
          <p:cNvPr id="3" name="Segnaposto contenuto 2"/>
          <p:cNvSpPr>
            <a:spLocks noGrp="1"/>
          </p:cNvSpPr>
          <p:nvPr>
            <p:ph idx="1"/>
          </p:nvPr>
        </p:nvSpPr>
        <p:spPr>
          <a:xfrm>
            <a:off x="302003" y="1803634"/>
            <a:ext cx="10402349" cy="4697834"/>
          </a:xfrm>
        </p:spPr>
        <p:txBody>
          <a:bodyPr>
            <a:normAutofit fontScale="85000" lnSpcReduction="10000"/>
          </a:bodyPr>
          <a:lstStyle/>
          <a:p>
            <a:pPr marL="0" indent="0">
              <a:buNone/>
            </a:pPr>
            <a:endParaRPr lang="it-IT" u="sng" dirty="0">
              <a:solidFill>
                <a:srgbClr val="A53010"/>
              </a:solidFill>
              <a:latin typeface="Times New Roman" panose="02020603050405020304" pitchFamily="18" charset="0"/>
              <a:cs typeface="Times New Roman" panose="02020603050405020304" pitchFamily="18" charset="0"/>
            </a:endParaRPr>
          </a:p>
          <a:p>
            <a:r>
              <a:rPr lang="it-IT" b="1" u="sng" dirty="0">
                <a:solidFill>
                  <a:srgbClr val="0070C0"/>
                </a:solidFill>
                <a:latin typeface="Times New Roman" panose="02020603050405020304" pitchFamily="18" charset="0"/>
                <a:cs typeface="Times New Roman" panose="02020603050405020304" pitchFamily="18" charset="0"/>
              </a:rPr>
              <a:t>DISPOSIZIONI DI NATURA NON PATRIMONIALE</a:t>
            </a:r>
            <a:endParaRPr lang="it-IT" b="1" dirty="0">
              <a:solidFill>
                <a:srgbClr val="0070C0"/>
              </a:solidFill>
              <a:latin typeface="Times New Roman" panose="02020603050405020304" pitchFamily="18" charset="0"/>
              <a:cs typeface="Times New Roman" panose="02020603050405020304" pitchFamily="18" charset="0"/>
            </a:endParaRP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Ulteriori indicazioni nell’atto di designazione possono riguardare le c.d. «direttive anticipate di trattamento» ovvero l’espressione delle proprie volontà circa i trattamenti medici ai quali si intende essere o non essere sottoposti affidandone l’attuazione alla persona designata.</a:t>
            </a: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Simili disposizioni di natura personale venivano più frequentemente inserite negli atti di designazione prima dell’entrata in vigore della specifica disciplina delle Disposizioni anticipate di trattamento con L. 219/2017 in quanto l’atto di designazione era l’unico strumento che la legge riconosceva a tal fine prima dell’introduzione di tale legislazione specifica. </a:t>
            </a: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Esse possono essere ancora inserite nell’atto di designazione al fine di esprimere le proprie scelte in questa materia che potranno essere apprezzate, ai sensi dell’articolo 410 c.c., dall’Amministratore e dal Giudice Tutelare allorché si concretizzi l’esigenza di assumere decisioni in materia di trattamenti sanitari.</a:t>
            </a:r>
          </a:p>
          <a:p>
            <a:pPr marL="0" indent="0">
              <a:lnSpc>
                <a:spcPct val="150000"/>
              </a:lnSpc>
              <a:buNone/>
            </a:pPr>
            <a:endParaRPr lang="it-IT" sz="2000" dirty="0">
              <a:solidFill>
                <a:srgbClr val="766F5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4584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6951" y="582165"/>
            <a:ext cx="9685250" cy="1280890"/>
          </a:xfrm>
        </p:spPr>
        <p:txBody>
          <a:bodyPr>
            <a:noAutofit/>
          </a:bodyPr>
          <a:lstStyle/>
          <a:p>
            <a:pPr algn="ctr"/>
            <a:r>
              <a:rPr lang="it-IT" sz="4400" dirty="0">
                <a:solidFill>
                  <a:srgbClr val="0070C0"/>
                </a:solidFill>
                <a:latin typeface="Times New Roman" panose="02020603050405020304" pitchFamily="18" charset="0"/>
                <a:cs typeface="Times New Roman" panose="02020603050405020304" pitchFamily="18" charset="0"/>
              </a:rPr>
              <a:t>LA MODIFICA DELLA DESIGNAZIONE</a:t>
            </a:r>
          </a:p>
        </p:txBody>
      </p:sp>
      <p:sp>
        <p:nvSpPr>
          <p:cNvPr id="3" name="Segnaposto contenuto 2"/>
          <p:cNvSpPr>
            <a:spLocks noGrp="1"/>
          </p:cNvSpPr>
          <p:nvPr>
            <p:ph idx="1"/>
          </p:nvPr>
        </p:nvSpPr>
        <p:spPr>
          <a:xfrm>
            <a:off x="343423" y="2260304"/>
            <a:ext cx="9312305" cy="4015531"/>
          </a:xfrm>
        </p:spPr>
        <p:txBody>
          <a:bodyPr/>
          <a:lstStyle/>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La designazione può essere modificata con un atto successivo stipulato con le medesime forme della designazione iniziale, contenente la revoca e/o la sostituzione del primo designato.</a:t>
            </a:r>
          </a:p>
          <a:p>
            <a:pPr marL="0" indent="0">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Se invece l’Amministratore di Sostegno è nel frattempo già stato nominato, la revoca può essere disposta solo dal Giudice Tutelare su ricorso del beneficiario.</a:t>
            </a:r>
          </a:p>
          <a:p>
            <a:pPr marL="0" indent="0">
              <a:buNone/>
            </a:pPr>
            <a:endParaRPr lang="it-IT" dirty="0"/>
          </a:p>
        </p:txBody>
      </p:sp>
    </p:spTree>
    <p:extLst>
      <p:ext uri="{BB962C8B-B14F-4D97-AF65-F5344CB8AC3E}">
        <p14:creationId xmlns:p14="http://schemas.microsoft.com/office/powerpoint/2010/main" val="381909309"/>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TM02900688[[fn=Sfaccettatura]]</Template>
  <TotalTime>380</TotalTime>
  <Words>1697</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Tahoma</vt:lpstr>
      <vt:lpstr>Times New Roman</vt:lpstr>
      <vt:lpstr>Trebuchet MS</vt:lpstr>
      <vt:lpstr>Wingdings 3</vt:lpstr>
      <vt:lpstr>Sfaccettatura</vt:lpstr>
      <vt:lpstr>La designazione anticipata dell’Amministratore di Sostegno</vt:lpstr>
      <vt:lpstr>DEFINIZIONE</vt:lpstr>
      <vt:lpstr>LA FORMA DELLA DESIGNAZIONE</vt:lpstr>
      <vt:lpstr>CHI LA PUO’ FARE</vt:lpstr>
      <vt:lpstr>CHI PUO’ ESSERE DESIGNATO</vt:lpstr>
      <vt:lpstr>IL CONTENUTO ESSENZIALE DELLA DESIGNAZIONE</vt:lpstr>
      <vt:lpstr>IL CONTENUTO EVENTUALE DELLA DESIGNAZIONE</vt:lpstr>
      <vt:lpstr>IL CONTENUTO EVENTUALE DELLA DESIGNAZIONE</vt:lpstr>
      <vt:lpstr>LA MODIFICA DELLA DESIGNAZIONE</vt:lpstr>
      <vt:lpstr>GLI EFFETTI DELLA DESIGNAZIONE</vt:lpstr>
      <vt:lpstr>LA PUBBLICITA’ DELLA DESIGNAZIONE</vt:lpstr>
      <vt:lpstr>ISTITUTI AFFINI</vt:lpstr>
      <vt:lpstr>ISTITUTI AFFINI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designazione anticipata dell’amministratore di sostegno</dc:title>
  <dc:creator>portatile</dc:creator>
  <cp:lastModifiedBy>Tanganelli Paolo</cp:lastModifiedBy>
  <cp:revision>93</cp:revision>
  <cp:lastPrinted>2023-10-09T16:02:44Z</cp:lastPrinted>
  <dcterms:created xsi:type="dcterms:W3CDTF">2023-10-05T09:13:53Z</dcterms:created>
  <dcterms:modified xsi:type="dcterms:W3CDTF">2023-10-16T09:53:57Z</dcterms:modified>
</cp:coreProperties>
</file>