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59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BD09A7-3132-C4CB-D035-DBF5E526468F}" v="1154" dt="2022-12-15T15:18:38.086"/>
    <p1510:client id="{88E11010-379A-5322-259C-CFE29F780726}" v="8" dt="2022-12-15T12:34:29.884"/>
    <p1510:client id="{AFA9DA47-792A-7DDB-2F8E-AC587A4B8EB2}" v="12" dt="2022-12-15T16:03:40.680"/>
  </p1510:revLst>
</p1510:revInfo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04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34388B-01B6-B3CF-36F0-DABEDBB0E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CB2D707-C757-133D-EDE5-A798AE1C7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A3865B-8639-D61F-4199-B63E5C2E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6AE1-CB69-43C0-A021-D6851F34E811}" type="datetimeFigureOut">
              <a:rPr lang="it-IT" smtClean="0"/>
              <a:t>16/12/2022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D659A2-D46D-4974-E02E-8E2C78CD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601C5A-8BD6-4965-3721-7D22836C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D3D-2741-4515-9F4F-344F9B807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93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18579-6F76-00CD-0942-6099E5D2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64280A1-51F2-9971-40A0-E53FEFF8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F34D5B-421F-253A-51DC-92C08A5D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6AE1-CB69-43C0-A021-D6851F34E811}" type="datetimeFigureOut">
              <a:rPr lang="it-IT" smtClean="0"/>
              <a:t>16/12/2022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A02DE5-7778-F91B-26C2-130B35F2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58EC19-86CB-B4C0-C9C4-31451400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D3D-2741-4515-9F4F-344F9B807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57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D7B8AD4-F744-C593-CD6B-9BAD13908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3C9060-0547-771E-366D-1A7E4E164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EFBBF8-D257-4A4E-733F-425C95E5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6AE1-CB69-43C0-A021-D6851F34E811}" type="datetimeFigureOut">
              <a:rPr lang="it-IT" smtClean="0"/>
              <a:t>16/12/2022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6BDAF8-2DD2-84E8-2DC8-A7B23769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1CE23D-D9A6-8C1C-86C2-CEEF8AEF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D3D-2741-4515-9F4F-344F9B807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77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9FCD06-DF18-888A-CB58-0DDB1A02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2F2296-9E27-FE5E-910C-F7554F2CE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FD8277-A40D-3046-BD19-A1057A21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6AE1-CB69-43C0-A021-D6851F34E811}" type="datetimeFigureOut">
              <a:rPr lang="it-IT" smtClean="0"/>
              <a:t>16/12/2022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591B26-6924-EC12-21FA-60493611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2C81EE-7A85-F885-83D8-C735E2C1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D3D-2741-4515-9F4F-344F9B807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44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59228C-6295-194D-3AFD-AE9E562A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0956D4-E67E-72F5-9E66-EAD108CA5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8CBFC6-7004-208F-3199-C978207DB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6AE1-CB69-43C0-A021-D6851F34E811}" type="datetimeFigureOut">
              <a:rPr lang="it-IT" smtClean="0"/>
              <a:t>16/12/2022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9207A3-9124-A7A9-0B1B-7C18E01F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0F0A5F-DDF8-7803-FAEC-EC08EA04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D3D-2741-4515-9F4F-344F9B807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91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41247-6465-2432-B878-8278171C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914EF2-A76A-17D7-9466-2F877FF56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4768CEC-477A-E07F-DF3D-7DD7FD3D7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3E2D22-974F-33C1-9AF3-2443C197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6AE1-CB69-43C0-A021-D6851F34E811}" type="datetimeFigureOut">
              <a:rPr lang="it-IT" smtClean="0"/>
              <a:t>16/12/2022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C6F32B-EA64-1A29-4C66-B0EF99EF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4AAE56-F64E-E5F0-AEF5-466B3F4E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D3D-2741-4515-9F4F-344F9B807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07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DE8791-3A29-A4BA-654F-C4FBC9F2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74EB07-6194-E927-2D3B-25376431F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8B902A-9F89-96B6-E661-EAE3354D1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7BE8B0A-7BC3-76AC-F5D7-3BD9BB043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171F49E-8AC2-073E-2029-81902E0A9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A6E4EC4-8CF5-8D52-AD2E-1C9645FA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6AE1-CB69-43C0-A021-D6851F34E811}" type="datetimeFigureOut">
              <a:rPr lang="it-IT" smtClean="0"/>
              <a:t>16/12/2022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1EBB874-850D-ACE7-2F47-36AC5A410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029E46-B3ED-5DE2-3859-15FA70BB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D3D-2741-4515-9F4F-344F9B807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00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1200F5-E15E-4D42-EA32-A2C4F65A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9B5FE0D-03FA-4C7D-EA50-537A8D72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6AE1-CB69-43C0-A021-D6851F34E811}" type="datetimeFigureOut">
              <a:rPr lang="it-IT" smtClean="0"/>
              <a:t>16/12/2022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F5F66F-952F-714A-F05F-C123DDEC7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00BF91-3B18-3EBA-C817-3D4E6F89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D3D-2741-4515-9F4F-344F9B807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13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8337946-9FBA-7F5F-079C-CBB032DC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6AE1-CB69-43C0-A021-D6851F34E811}" type="datetimeFigureOut">
              <a:rPr lang="it-IT" smtClean="0"/>
              <a:t>16/12/2022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C90D051-31A7-0008-7416-D2485D68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3963F4-7B85-E37C-1A96-65CEB15E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D3D-2741-4515-9F4F-344F9B807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11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05B964-29E6-2580-F06A-905F3EC4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357F24-DC35-60A2-C669-8C68CC09A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0740A4-6D08-C235-519E-737FA4B6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F577EB-040F-3313-D9EC-0A1E35DDE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6AE1-CB69-43C0-A021-D6851F34E811}" type="datetimeFigureOut">
              <a:rPr lang="it-IT" smtClean="0"/>
              <a:t>16/12/2022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C37C0CA-0E7F-649F-90CD-7E6A2524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63DFA3-8287-C760-067C-839DE30C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D3D-2741-4515-9F4F-344F9B807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82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A0C14E-5990-6901-25B0-E53F1754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6BBECB9-B86B-2FEC-8A80-7516CE5C2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1699E75-58B4-1CCB-C997-69D7ED52B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AB45D1-7989-171C-4B10-3903A9BD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6AE1-CB69-43C0-A021-D6851F34E811}" type="datetimeFigureOut">
              <a:rPr lang="it-IT" smtClean="0"/>
              <a:t>16/12/2022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1484CF-DB6F-5FA9-C044-C948DE95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FBDEC4-FAF0-081D-3DF5-B9AE38C8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D3D-2741-4515-9F4F-344F9B807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44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11BA30C-33E1-71D2-64D0-6E1C06C5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1C062E-D186-CFF9-F094-D1C62E81D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58DC6E-BDF6-9A98-ED3B-A3AAB686D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C6AE1-CB69-43C0-A021-D6851F34E811}" type="datetimeFigureOut">
              <a:rPr lang="it-IT" smtClean="0"/>
              <a:t>16/12/2022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686376-5504-9E73-0A35-D5B65DFC6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5E316D-34C4-2772-9158-C8F8ACD69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EAD3D-2741-4515-9F4F-344F9B807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05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sv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sv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sv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909A825-5FAC-0D4E-2F79-7CDC76089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503425"/>
              </p:ext>
            </p:extLst>
          </p:nvPr>
        </p:nvGraphicFramePr>
        <p:xfrm>
          <a:off x="3049588" y="373290"/>
          <a:ext cx="60912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092031" imgH="751751" progId="CorelDraw.Graphic.22">
                  <p:embed/>
                </p:oleObj>
              </mc:Choice>
              <mc:Fallback>
                <p:oleObj name="CorelDRAW" r:id="rId2" imgW="6092031" imgH="751751" progId="CorelDraw.Graphic.22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909A825-5FAC-0D4E-2F79-7CDC760897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9588" y="373290"/>
                        <a:ext cx="6091237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1092E648-0D3A-6121-E58A-52C4E4A6C7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14620"/>
              </p:ext>
            </p:extLst>
          </p:nvPr>
        </p:nvGraphicFramePr>
        <p:xfrm>
          <a:off x="845976" y="1875454"/>
          <a:ext cx="4241745" cy="1113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342876" imgH="877540" progId="CorelDraw.Graphic.22">
                  <p:embed/>
                </p:oleObj>
              </mc:Choice>
              <mc:Fallback>
                <p:oleObj name="CorelDRAW" r:id="rId4" imgW="3342876" imgH="877540" progId="CorelDraw.Graphic.22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092E648-0D3A-6121-E58A-52C4E4A6C7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5976" y="1875454"/>
                        <a:ext cx="4241745" cy="1113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e 11">
            <a:extLst>
              <a:ext uri="{FF2B5EF4-FFF2-40B4-BE49-F238E27FC236}">
                <a16:creationId xmlns:a16="http://schemas.microsoft.com/office/drawing/2014/main" id="{AE0A321B-FF67-7DD3-48F7-D5B9DB228984}"/>
              </a:ext>
            </a:extLst>
          </p:cNvPr>
          <p:cNvSpPr/>
          <p:nvPr/>
        </p:nvSpPr>
        <p:spPr>
          <a:xfrm>
            <a:off x="6550090" y="1520891"/>
            <a:ext cx="6550091" cy="6447454"/>
          </a:xfrm>
          <a:prstGeom prst="ellipse">
            <a:avLst/>
          </a:prstGeom>
          <a:solidFill>
            <a:srgbClr val="99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0D4C2D-8231-EE95-1F95-928102657226}"/>
              </a:ext>
            </a:extLst>
          </p:cNvPr>
          <p:cNvSpPr txBox="1"/>
          <p:nvPr/>
        </p:nvSpPr>
        <p:spPr>
          <a:xfrm>
            <a:off x="1110343" y="4574312"/>
            <a:ext cx="3732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</a:rPr>
              <a:t>20 dicembre 2022</a:t>
            </a:r>
          </a:p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</a:rPr>
              <a:t>dalle ore 9,30 alle ore 12,30</a:t>
            </a:r>
          </a:p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</a:rPr>
              <a:t>Auditorium Museo di Strada Nuova</a:t>
            </a:r>
          </a:p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</a:rPr>
              <a:t>Vico Boccanegra, Genova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C060A9C-8A69-0DE5-0DAE-8470575DC9D3}"/>
              </a:ext>
            </a:extLst>
          </p:cNvPr>
          <p:cNvSpPr txBox="1"/>
          <p:nvPr/>
        </p:nvSpPr>
        <p:spPr>
          <a:xfrm>
            <a:off x="1772816" y="3316768"/>
            <a:ext cx="2043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99CC33"/>
                </a:solidFill>
                <a:latin typeface="Bahnschrift SemiCondensed" panose="020B0502040204020203" pitchFamily="34" charset="0"/>
              </a:rPr>
              <a:t>CONVEGNO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CBCF4F4-F384-8293-E17D-1801EA70D80D}"/>
              </a:ext>
            </a:extLst>
          </p:cNvPr>
          <p:cNvSpPr txBox="1"/>
          <p:nvPr/>
        </p:nvSpPr>
        <p:spPr>
          <a:xfrm>
            <a:off x="7288861" y="2886626"/>
            <a:ext cx="4057163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40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PERCORSO DI </a:t>
            </a:r>
          </a:p>
          <a:p>
            <a:pPr algn="r"/>
            <a:r>
              <a:rPr lang="it-IT" sz="40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COPROGETTAZIONE</a:t>
            </a:r>
          </a:p>
          <a:p>
            <a:pPr algn="r"/>
            <a:r>
              <a:rPr lang="it-IT" sz="40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PROGETTO </a:t>
            </a:r>
          </a:p>
          <a:p>
            <a:pPr algn="r"/>
            <a:r>
              <a:rPr lang="it-IT" sz="40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START TAPPE </a:t>
            </a:r>
          </a:p>
          <a:p>
            <a:pPr algn="r"/>
            <a:r>
              <a:rPr lang="it-IT" sz="4000" dirty="0">
                <a:solidFill>
                  <a:schemeClr val="bg1"/>
                </a:solidFill>
                <a:latin typeface="Bahnschrift SemiCondensed"/>
              </a:rPr>
              <a:t>PER IL LAVORO</a:t>
            </a:r>
            <a:endParaRPr lang="it-IT" sz="40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447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8EB4866-6A55-65CA-78E0-64AA36E40305}"/>
              </a:ext>
            </a:extLst>
          </p:cNvPr>
          <p:cNvSpPr txBox="1"/>
          <p:nvPr/>
        </p:nvSpPr>
        <p:spPr>
          <a:xfrm>
            <a:off x="926559" y="1252459"/>
            <a:ext cx="609437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3200" dirty="0">
                <a:solidFill>
                  <a:srgbClr val="99CC33"/>
                </a:solidFill>
                <a:latin typeface="Bahnschrift SemiCondensed"/>
              </a:rPr>
              <a:t>I NUMERI dei primi 6 mesi di progetto</a:t>
            </a: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3C639C2C-5280-0F9F-42E1-14B76C8AFA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9588" y="351025"/>
          <a:ext cx="60912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092031" imgH="751751" progId="CorelDraw.Graphic.22">
                  <p:embed/>
                </p:oleObj>
              </mc:Choice>
              <mc:Fallback>
                <p:oleObj name="CorelDRAW" r:id="rId2" imgW="6092031" imgH="751751" progId="CorelDraw.Graphic.22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3C639C2C-5280-0F9F-42E1-14B76C8AF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9588" y="351025"/>
                        <a:ext cx="6091237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29F0680-D1B6-3DB6-C824-BD6BA16DA444}"/>
              </a:ext>
            </a:extLst>
          </p:cNvPr>
          <p:cNvCxnSpPr/>
          <p:nvPr/>
        </p:nvCxnSpPr>
        <p:spPr>
          <a:xfrm>
            <a:off x="1220755" y="6387433"/>
            <a:ext cx="9750490" cy="0"/>
          </a:xfrm>
          <a:prstGeom prst="line">
            <a:avLst/>
          </a:prstGeom>
          <a:ln w="19050">
            <a:solidFill>
              <a:srgbClr val="99C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3FDAAE2F-A45F-E10D-D164-6043D00F82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52408" y="6030665"/>
          <a:ext cx="686117" cy="69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40163" imgH="3704173" progId="CorelDraw.Graphic.22">
                  <p:embed/>
                </p:oleObj>
              </mc:Choice>
              <mc:Fallback>
                <p:oleObj name="CorelDRAW" r:id="rId4" imgW="3640163" imgH="3704173" progId="CorelDraw.Graphic.22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3FDAAE2F-A45F-E10D-D164-6043D00F82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52408" y="6030665"/>
                        <a:ext cx="686117" cy="698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0D70FC-A057-8B28-498A-132EB4D3FD52}"/>
              </a:ext>
            </a:extLst>
          </p:cNvPr>
          <p:cNvSpPr txBox="1"/>
          <p:nvPr/>
        </p:nvSpPr>
        <p:spPr>
          <a:xfrm>
            <a:off x="5595268" y="2496429"/>
            <a:ext cx="6007350" cy="236167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595959"/>
                </a:solidFill>
                <a:latin typeface="Segoe UI"/>
                <a:cs typeface="Segoe UI"/>
              </a:rPr>
              <a:t>    2 sportelli </a:t>
            </a: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assistenza digitale operativi</a:t>
            </a:r>
            <a:endParaRPr lang="it-IT" dirty="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595959"/>
                </a:solidFill>
                <a:latin typeface="Segoe UI"/>
                <a:cs typeface="Segoe UI"/>
              </a:rPr>
              <a:t>132 </a:t>
            </a:r>
            <a:r>
              <a:rPr lang="it-IT" sz="1800" b="0" i="0" u="none" strike="noStrike" kern="1200" spc="0" dirty="0">
                <a:solidFill>
                  <a:srgbClr val="595959"/>
                </a:solidFill>
                <a:effectLst/>
                <a:latin typeface="Segoe UI"/>
                <a:cs typeface="Segoe UI"/>
              </a:rPr>
              <a:t>interventi</a:t>
            </a: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 di assistenza attivati</a:t>
            </a:r>
            <a:endParaRPr lang="it-IT" sz="1800" b="0" i="0" u="none" strike="noStrike" dirty="0">
              <a:effectLst/>
              <a:latin typeface="Segoe UI"/>
              <a:cs typeface="Segoe U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        a beneficio di </a:t>
            </a:r>
            <a:r>
              <a:rPr lang="it-IT" b="1" dirty="0">
                <a:solidFill>
                  <a:srgbClr val="595959"/>
                </a:solidFill>
                <a:latin typeface="Segoe UI"/>
                <a:cs typeface="Segoe UI"/>
              </a:rPr>
              <a:t>106</a:t>
            </a: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 persone</a:t>
            </a: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        di cui</a:t>
            </a:r>
            <a:r>
              <a:rPr lang="it-IT" sz="1800" b="0" i="0" u="none" strike="noStrike" kern="1200" spc="0" dirty="0">
                <a:solidFill>
                  <a:srgbClr val="595959"/>
                </a:solidFill>
                <a:effectLst/>
                <a:latin typeface="Segoe UI"/>
                <a:cs typeface="Segoe UI"/>
              </a:rPr>
              <a:t> </a:t>
            </a:r>
            <a:r>
              <a:rPr lang="it-IT" sz="1800" b="1" i="0" u="none" strike="noStrike" kern="1200" spc="0" dirty="0">
                <a:solidFill>
                  <a:srgbClr val="595959"/>
                </a:solidFill>
                <a:effectLst/>
                <a:latin typeface="Segoe UI"/>
                <a:cs typeface="Segoe UI"/>
              </a:rPr>
              <a:t>75 di supporto ai servizi online del Comune</a:t>
            </a:r>
            <a:endParaRPr lang="it-IT" sz="1800" b="1" i="0" u="none" strike="noStrike" dirty="0">
              <a:effectLst/>
              <a:latin typeface="Segoe UI"/>
              <a:cs typeface="Segoe U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595959"/>
                </a:solidFill>
                <a:latin typeface="Segoe UI"/>
                <a:cs typeface="Segoe UI"/>
              </a:rPr>
              <a:t>   </a:t>
            </a:r>
            <a:r>
              <a:rPr lang="it-IT" sz="1800" b="1" i="0" u="none" strike="noStrike" kern="1200" spc="0" dirty="0">
                <a:solidFill>
                  <a:srgbClr val="595959"/>
                </a:solidFill>
                <a:effectLst/>
                <a:latin typeface="Segoe UI"/>
                <a:cs typeface="Segoe UI"/>
              </a:rPr>
              <a:t>6</a:t>
            </a:r>
            <a:r>
              <a:rPr lang="it-IT" sz="1800" b="0" i="0" u="none" strike="noStrike" kern="1200" spc="0" dirty="0">
                <a:solidFill>
                  <a:srgbClr val="595959"/>
                </a:solidFill>
                <a:effectLst/>
                <a:latin typeface="Segoe UI"/>
                <a:cs typeface="Segoe UI"/>
              </a:rPr>
              <a:t> </a:t>
            </a:r>
            <a:r>
              <a:rPr lang="it-IT" sz="1800" i="0" u="none" strike="noStrike" kern="1200" spc="0" dirty="0">
                <a:solidFill>
                  <a:srgbClr val="595959"/>
                </a:solidFill>
                <a:effectLst/>
                <a:latin typeface="Segoe UI"/>
                <a:cs typeface="Segoe UI"/>
              </a:rPr>
              <a:t>micro aree intervento</a:t>
            </a: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 </a:t>
            </a:r>
            <a:endParaRPr lang="it-IT" sz="1800" b="0" i="0" u="none" strike="noStrike" kern="1200" spc="0" dirty="0">
              <a:solidFill>
                <a:srgbClr val="595959"/>
              </a:solidFill>
              <a:effectLst/>
              <a:latin typeface="Segoe UI"/>
              <a:cs typeface="Segoe U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solidFill>
                <a:srgbClr val="595959"/>
              </a:solidFill>
              <a:latin typeface="Segoe UI"/>
              <a:cs typeface="Segoe U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34D446-6473-7706-531D-6AD7D2640EC6}"/>
              </a:ext>
            </a:extLst>
          </p:cNvPr>
          <p:cNvSpPr txBox="1"/>
          <p:nvPr/>
        </p:nvSpPr>
        <p:spPr>
          <a:xfrm>
            <a:off x="1306807" y="3302351"/>
            <a:ext cx="2666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</a:rPr>
              <a:t>SPORTELLO</a:t>
            </a:r>
          </a:p>
          <a:p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</a:rPr>
              <a:t>DIGITALE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0104A4C-8296-91A6-91FF-4FB5CF5B1D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7180" y="3199583"/>
          <a:ext cx="1281937" cy="130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40163" imgH="3704173" progId="CorelDraw.Graphic.22">
                  <p:embed/>
                </p:oleObj>
              </mc:Choice>
              <mc:Fallback>
                <p:oleObj name="CorelDRAW" r:id="rId4" imgW="3640163" imgH="3704173" progId="CorelDraw.Graphic.22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0104A4C-8296-91A6-91FF-4FB5CF5B1D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7180" y="3199583"/>
                        <a:ext cx="1281937" cy="130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41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8EB4866-6A55-65CA-78E0-64AA36E40305}"/>
              </a:ext>
            </a:extLst>
          </p:cNvPr>
          <p:cNvSpPr txBox="1"/>
          <p:nvPr/>
        </p:nvSpPr>
        <p:spPr>
          <a:xfrm>
            <a:off x="926559" y="1252459"/>
            <a:ext cx="6094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99CC33"/>
                </a:solidFill>
                <a:latin typeface="Bahnschrift SemiCondensed" panose="020B0502040204020203" pitchFamily="34" charset="0"/>
              </a:rPr>
              <a:t>I NUMERI dei primi 6 mesi di progetto</a:t>
            </a: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3C639C2C-5280-0F9F-42E1-14B76C8AFA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9588" y="351025"/>
          <a:ext cx="60912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092031" imgH="751751" progId="CorelDraw.Graphic.22">
                  <p:embed/>
                </p:oleObj>
              </mc:Choice>
              <mc:Fallback>
                <p:oleObj name="CorelDRAW" r:id="rId2" imgW="6092031" imgH="751751" progId="CorelDraw.Graphic.22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3C639C2C-5280-0F9F-42E1-14B76C8AF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9588" y="351025"/>
                        <a:ext cx="6091237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29F0680-D1B6-3DB6-C824-BD6BA16DA444}"/>
              </a:ext>
            </a:extLst>
          </p:cNvPr>
          <p:cNvCxnSpPr/>
          <p:nvPr/>
        </p:nvCxnSpPr>
        <p:spPr>
          <a:xfrm>
            <a:off x="1220755" y="6387433"/>
            <a:ext cx="9750490" cy="0"/>
          </a:xfrm>
          <a:prstGeom prst="line">
            <a:avLst/>
          </a:prstGeom>
          <a:ln w="19050">
            <a:solidFill>
              <a:srgbClr val="99C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3FDAAE2F-A45F-E10D-D164-6043D00F82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52408" y="6030665"/>
          <a:ext cx="686117" cy="69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40163" imgH="3704173" progId="CorelDraw.Graphic.22">
                  <p:embed/>
                </p:oleObj>
              </mc:Choice>
              <mc:Fallback>
                <p:oleObj name="CorelDRAW" r:id="rId4" imgW="3640163" imgH="3704173" progId="CorelDraw.Graphic.22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3FDAAE2F-A45F-E10D-D164-6043D00F82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52408" y="6030665"/>
                        <a:ext cx="686117" cy="698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0D70FC-A057-8B28-498A-132EB4D3FD52}"/>
              </a:ext>
            </a:extLst>
          </p:cNvPr>
          <p:cNvSpPr txBox="1"/>
          <p:nvPr/>
        </p:nvSpPr>
        <p:spPr>
          <a:xfrm>
            <a:off x="6486767" y="3091445"/>
            <a:ext cx="3012171" cy="1585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b="0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Oltre </a:t>
            </a:r>
            <a:r>
              <a:rPr lang="it-IT" sz="1800" b="1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250 contatti</a:t>
            </a:r>
            <a:endParaRPr lang="it-IT" sz="1800" b="1" i="0" u="none" strike="noStrike" dirty="0">
              <a:effectLst/>
              <a:latin typeface="Arial" panose="020B0604020202020204" pitchFamily="34" charset="0"/>
            </a:endParaRPr>
          </a:p>
          <a:p>
            <a:pPr marL="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b="1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3 corsi </a:t>
            </a:r>
            <a:r>
              <a:rPr lang="it-IT" sz="1800" b="0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operatore ospitalità</a:t>
            </a:r>
            <a:endParaRPr lang="it-IT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b="1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3 squadra </a:t>
            </a:r>
            <a:r>
              <a:rPr lang="it-IT" sz="1800" b="0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di manutenzione</a:t>
            </a:r>
            <a:endParaRPr lang="it-IT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b="1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 E</a:t>
            </a:r>
            <a:r>
              <a:rPr lang="it-IT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xpo Caruggi</a:t>
            </a:r>
            <a:r>
              <a:rPr lang="it-IT" sz="1800" b="1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it-IT" sz="1800" b="1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34D446-6473-7706-531D-6AD7D2640EC6}"/>
              </a:ext>
            </a:extLst>
          </p:cNvPr>
          <p:cNvSpPr txBox="1"/>
          <p:nvPr/>
        </p:nvSpPr>
        <p:spPr>
          <a:xfrm>
            <a:off x="1306807" y="3302351"/>
            <a:ext cx="2666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</a:rPr>
              <a:t>OFFICINA </a:t>
            </a:r>
          </a:p>
          <a:p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</a:rPr>
              <a:t>DELLA CURA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0104A4C-8296-91A6-91FF-4FB5CF5B1D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7180" y="3199583"/>
          <a:ext cx="1281937" cy="130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40163" imgH="3704173" progId="CorelDraw.Graphic.22">
                  <p:embed/>
                </p:oleObj>
              </mc:Choice>
              <mc:Fallback>
                <p:oleObj name="CorelDRAW" r:id="rId4" imgW="3640163" imgH="3704173" progId="CorelDraw.Graphic.22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0104A4C-8296-91A6-91FF-4FB5CF5B1D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7180" y="3199583"/>
                        <a:ext cx="1281937" cy="130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88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4E4025B3-DA61-4CC9-DCEF-3D3A3A77FE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413631"/>
              </p:ext>
            </p:extLst>
          </p:nvPr>
        </p:nvGraphicFramePr>
        <p:xfrm>
          <a:off x="3049588" y="373290"/>
          <a:ext cx="60912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092031" imgH="751751" progId="CorelDraw.Graphic.22">
                  <p:embed/>
                </p:oleObj>
              </mc:Choice>
              <mc:Fallback>
                <p:oleObj name="CorelDRAW" r:id="rId2" imgW="6092031" imgH="751751" progId="CorelDraw.Graphic.2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4E4025B3-DA61-4CC9-DCEF-3D3A3A77FE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9588" y="373290"/>
                        <a:ext cx="6091237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1648DB4A-4CD3-3DD3-0339-AB34E51F0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858735"/>
              </p:ext>
            </p:extLst>
          </p:nvPr>
        </p:nvGraphicFramePr>
        <p:xfrm>
          <a:off x="3453976" y="3045325"/>
          <a:ext cx="5247047" cy="1377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342876" imgH="877540" progId="CorelDraw.Graphic.22">
                  <p:embed/>
                </p:oleObj>
              </mc:Choice>
              <mc:Fallback>
                <p:oleObj name="CorelDRAW" r:id="rId4" imgW="3342876" imgH="877540" progId="CorelDraw.Graphic.22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1648DB4A-4CD3-3DD3-0339-AB34E51F0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53976" y="3045325"/>
                        <a:ext cx="5247047" cy="1377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E766B26-B62D-F30C-AEB2-28E1E6F2F204}"/>
              </a:ext>
            </a:extLst>
          </p:cNvPr>
          <p:cNvSpPr txBox="1"/>
          <p:nvPr/>
        </p:nvSpPr>
        <p:spPr>
          <a:xfrm>
            <a:off x="1220755" y="1548248"/>
            <a:ext cx="9750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</a:rPr>
            </a:b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</a:rPr>
              <a:t>PIANO INTEGRATO PER IL CENTRO STORICO “I CARUGGI”– LINEE GUIDA PER LO SVILUPPO DI UNA RETE TERRITORIALE FINALIZZATA ALLA PROMOZIONE E ALL’IMPLEMENTAZIONE DI PROGETTI DI INCLUSIONE SOCIALE PER GIOVANI E ADULTI IN DIFFICOLTÀ ATTRAVERSO ATTIVITA’ DI FORMAZIONE, AVVIO AL LAVORO, E START UP DI IMPRESE SOCIALI”, MEDIANTE L’ISTITUTO DEL PATTO DI SUSSIDIARIETÀ EX LEGGE REGIONE LIGURIA N. 42 DEL 6.12</a:t>
            </a:r>
            <a:endParaRPr lang="it-IT" sz="1600" dirty="0">
              <a:solidFill>
                <a:srgbClr val="99CC33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122341-C826-9FB4-26CA-0519236597FC}"/>
              </a:ext>
            </a:extLst>
          </p:cNvPr>
          <p:cNvSpPr txBox="1"/>
          <p:nvPr/>
        </p:nvSpPr>
        <p:spPr>
          <a:xfrm>
            <a:off x="1220755" y="5195383"/>
            <a:ext cx="97504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Condensed" panose="020B0502040204020203" pitchFamily="34" charset="0"/>
              </a:rPr>
              <a:t>Proposta progettuale in co-progettazione presentate da:</a:t>
            </a:r>
          </a:p>
          <a:p>
            <a:pPr algn="just"/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Condensed" panose="020B0502040204020203" pitchFamily="34" charset="0"/>
              </a:rPr>
              <a:t>  </a:t>
            </a:r>
            <a:b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Condensed" panose="020B0502040204020203" pitchFamily="34" charset="0"/>
              </a:rPr>
            </a:b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Condensed" panose="020B0502040204020203" pitchFamily="34" charset="0"/>
              </a:rPr>
              <a:t>Coop. Agorà, Federazione Regionale Solidarietà e Lavoro, Coop. Il laboratorio, Coop. </a:t>
            </a:r>
            <a:r>
              <a:rPr lang="it-IT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Condensed" panose="020B0502040204020203" pitchFamily="34" charset="0"/>
              </a:rPr>
              <a:t>Proges</a:t>
            </a: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Condensed" panose="020B0502040204020203" pitchFamily="34" charset="0"/>
              </a:rPr>
              <a:t>, Consorzio Progetto Liguria Lavoro, Social Hub Genova, Consorzio Omnia, coop. la Comunità, Coop. CFLC, Coop. Gente di Mare, Coop il Cesto, Ass.ne </a:t>
            </a:r>
            <a:r>
              <a:rPr lang="it-IT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Condensed" panose="020B0502040204020203" pitchFamily="34" charset="0"/>
              </a:rPr>
              <a:t>Afet</a:t>
            </a: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Condensed" panose="020B0502040204020203" pitchFamily="34" charset="0"/>
              </a:rPr>
              <a:t> Aquilone, Ass.ne </a:t>
            </a:r>
            <a:r>
              <a:rPr lang="it-IT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Condensed" panose="020B0502040204020203" pitchFamily="34" charset="0"/>
              </a:rPr>
              <a:t>Cineguida</a:t>
            </a: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Condensed" panose="020B0502040204020203" pitchFamily="34" charset="0"/>
              </a:rPr>
              <a:t>, Coop </a:t>
            </a:r>
            <a:r>
              <a:rPr lang="it-IT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Condensed" panose="020B0502040204020203" pitchFamily="34" charset="0"/>
              </a:rPr>
              <a:t>CoSerCo</a:t>
            </a: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Condensed" panose="020B0502040204020203" pitchFamily="34" charset="0"/>
              </a:rPr>
              <a:t>, Coop il Rastrello, Coop la Cruna, Coop Villa Perla Service, Coop Solidarietà &amp; Lavoro, Coop Il Quadrifoglio.</a:t>
            </a:r>
          </a:p>
          <a:p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Bahnschrift SemiCondensed" panose="020B0502040204020203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8FEA59F-D940-2D9B-23A7-8C310130F282}"/>
              </a:ext>
            </a:extLst>
          </p:cNvPr>
          <p:cNvCxnSpPr/>
          <p:nvPr/>
        </p:nvCxnSpPr>
        <p:spPr>
          <a:xfrm>
            <a:off x="1220755" y="6484710"/>
            <a:ext cx="9750490" cy="0"/>
          </a:xfrm>
          <a:prstGeom prst="line">
            <a:avLst/>
          </a:prstGeom>
          <a:ln w="19050">
            <a:solidFill>
              <a:srgbClr val="99C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B78665B-D2D8-D90A-D98D-9D1478E2CF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042349"/>
              </p:ext>
            </p:extLst>
          </p:nvPr>
        </p:nvGraphicFramePr>
        <p:xfrm>
          <a:off x="11252408" y="6052930"/>
          <a:ext cx="686117" cy="69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3640163" imgH="3704173" progId="CorelDraw.Graphic.22">
                  <p:embed/>
                </p:oleObj>
              </mc:Choice>
              <mc:Fallback>
                <p:oleObj name="CorelDRAW" r:id="rId6" imgW="3640163" imgH="3704173" progId="CorelDraw.Graphic.22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B78665B-D2D8-D90A-D98D-9D1478E2CF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52408" y="6052930"/>
                        <a:ext cx="686117" cy="698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662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5A5500FA-D71B-A205-323F-985FC932E0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751722"/>
              </p:ext>
            </p:extLst>
          </p:nvPr>
        </p:nvGraphicFramePr>
        <p:xfrm>
          <a:off x="3050381" y="373289"/>
          <a:ext cx="60912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092031" imgH="751751" progId="CorelDraw.Graphic.22">
                  <p:embed/>
                </p:oleObj>
              </mc:Choice>
              <mc:Fallback>
                <p:oleObj name="CorelDRAW" r:id="rId2" imgW="6092031" imgH="751751" progId="CorelDraw.Graphic.2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5A5500FA-D71B-A205-323F-985FC932E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50381" y="373289"/>
                        <a:ext cx="6091237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62780712-6819-D0A0-D0CD-78404033CC1D}"/>
              </a:ext>
            </a:extLst>
          </p:cNvPr>
          <p:cNvCxnSpPr/>
          <p:nvPr/>
        </p:nvCxnSpPr>
        <p:spPr>
          <a:xfrm>
            <a:off x="1220755" y="6484710"/>
            <a:ext cx="9750490" cy="0"/>
          </a:xfrm>
          <a:prstGeom prst="line">
            <a:avLst/>
          </a:prstGeom>
          <a:ln w="19050">
            <a:solidFill>
              <a:srgbClr val="99C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F4A20952-BBDA-FDA9-E4D3-0A121891C3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706268"/>
              </p:ext>
            </p:extLst>
          </p:nvPr>
        </p:nvGraphicFramePr>
        <p:xfrm>
          <a:off x="11252408" y="6052930"/>
          <a:ext cx="686117" cy="69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40163" imgH="3704173" progId="CorelDraw.Graphic.22">
                  <p:embed/>
                </p:oleObj>
              </mc:Choice>
              <mc:Fallback>
                <p:oleObj name="CorelDRAW" r:id="rId4" imgW="3640163" imgH="3704173" progId="CorelDraw.Graphic.22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F4A20952-BBDA-FDA9-E4D3-0A121891C3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52408" y="6052930"/>
                        <a:ext cx="686117" cy="698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B32DBC-67F4-5520-A1DC-03353FA4A2D7}"/>
              </a:ext>
            </a:extLst>
          </p:cNvPr>
          <p:cNvSpPr txBox="1"/>
          <p:nvPr/>
        </p:nvSpPr>
        <p:spPr>
          <a:xfrm>
            <a:off x="3798265" y="2770234"/>
            <a:ext cx="740115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costituendo patto prenderà in considerazione prevalentemente persone dai 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 ai 35 anni di età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senza dimenticarsi di tutti gli altri cittadini genovesi in cerca di occupazione o orientamento.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categorie 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 legge 381/91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ovvero: gli invalidi fisici, psichici e sensoriali, gli ex degenti di istituti psichiatrici, i soggetti in trattamento psichiatrico, i tossico - dipendenti, gli alcolisti, i minori in età lavorativa in situazioni di difficoltà familiare, i condannati ammessi alle misure alternative alla detenzione</a:t>
            </a:r>
          </a:p>
          <a:p>
            <a:pPr algn="just"/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Elemento grafico 7" descr="Gruppo di uomini con riempimento a tinta unita">
            <a:extLst>
              <a:ext uri="{FF2B5EF4-FFF2-40B4-BE49-F238E27FC236}">
                <a16:creationId xmlns:a16="http://schemas.microsoft.com/office/drawing/2014/main" id="{BDEC8FA0-E150-C36D-418B-715565337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7713" y="2428344"/>
            <a:ext cx="2411896" cy="241189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AFB4295-3720-5E77-988E-8BE92482CE44}"/>
              </a:ext>
            </a:extLst>
          </p:cNvPr>
          <p:cNvSpPr txBox="1"/>
          <p:nvPr/>
        </p:nvSpPr>
        <p:spPr>
          <a:xfrm>
            <a:off x="992582" y="4856553"/>
            <a:ext cx="226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99CC33"/>
                </a:solidFill>
                <a:latin typeface="Bahnschrift SemiCondensed" panose="020B0502040204020203" pitchFamily="34" charset="0"/>
              </a:rPr>
              <a:t>DESTINATARI</a:t>
            </a:r>
          </a:p>
        </p:txBody>
      </p:sp>
    </p:spTree>
    <p:extLst>
      <p:ext uri="{BB962C8B-B14F-4D97-AF65-F5344CB8AC3E}">
        <p14:creationId xmlns:p14="http://schemas.microsoft.com/office/powerpoint/2010/main" val="89937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5A5500FA-D71B-A205-323F-985FC932E0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0381" y="373289"/>
          <a:ext cx="60912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092031" imgH="751751" progId="CorelDraw.Graphic.22">
                  <p:embed/>
                </p:oleObj>
              </mc:Choice>
              <mc:Fallback>
                <p:oleObj name="CorelDRAW" r:id="rId2" imgW="6092031" imgH="751751" progId="CorelDraw.Graphic.2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5A5500FA-D71B-A205-323F-985FC932E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50381" y="373289"/>
                        <a:ext cx="6091237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62780712-6819-D0A0-D0CD-78404033CC1D}"/>
              </a:ext>
            </a:extLst>
          </p:cNvPr>
          <p:cNvCxnSpPr/>
          <p:nvPr/>
        </p:nvCxnSpPr>
        <p:spPr>
          <a:xfrm>
            <a:off x="1220755" y="6484710"/>
            <a:ext cx="9750490" cy="0"/>
          </a:xfrm>
          <a:prstGeom prst="line">
            <a:avLst/>
          </a:prstGeom>
          <a:ln w="19050">
            <a:solidFill>
              <a:srgbClr val="99C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F4A20952-BBDA-FDA9-E4D3-0A121891C3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52408" y="6052930"/>
          <a:ext cx="686117" cy="69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40163" imgH="3704173" progId="CorelDraw.Graphic.22">
                  <p:embed/>
                </p:oleObj>
              </mc:Choice>
              <mc:Fallback>
                <p:oleObj name="CorelDRAW" r:id="rId4" imgW="3640163" imgH="3704173" progId="CorelDraw.Graphic.22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F4A20952-BBDA-FDA9-E4D3-0A121891C3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52408" y="6052930"/>
                        <a:ext cx="686117" cy="698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B32DBC-67F4-5520-A1DC-03353FA4A2D7}"/>
              </a:ext>
            </a:extLst>
          </p:cNvPr>
          <p:cNvSpPr txBox="1"/>
          <p:nvPr/>
        </p:nvSpPr>
        <p:spPr>
          <a:xfrm>
            <a:off x="3710673" y="1445287"/>
            <a:ext cx="7401153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625475">
              <a:lnSpc>
                <a:spcPct val="150000"/>
              </a:lnSpc>
              <a:buNone/>
              <a:tabLst>
                <a:tab pos="177800" algn="l"/>
              </a:tabLst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categorie di 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svantaggio previste dalla normativa europea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Pertanto, in conformità al Regolamento UE n. 651/2014 ci si occuperà anche di:</a:t>
            </a:r>
          </a:p>
          <a:p>
            <a:pPr marL="269875" lvl="1" indent="-269875" algn="just" defTabSz="62547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chi non ha un impiego regolarmente retribuito da almeno sei mesi</a:t>
            </a:r>
          </a:p>
          <a:p>
            <a:pPr marL="269875" lvl="1" indent="-269875" algn="just" defTabSz="62547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dei giovani di età compresa tra i 18 e i 24 anni</a:t>
            </a:r>
          </a:p>
          <a:p>
            <a:pPr marL="269875" lvl="1" indent="-269875" algn="just" defTabSz="62547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chi non possiede un diploma di scuola media superiore o professionale (livello ISCED 3) o non ha completato il proprio percorso di formazione da più di due anni e non ha ancora ottenuto il primo impiego regolarmente retribuito</a:t>
            </a:r>
          </a:p>
          <a:p>
            <a:pPr marL="269875" lvl="1" indent="-269875" algn="just" defTabSz="62547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degli adulti che vivono soli con una o più persone a carico </a:t>
            </a:r>
          </a:p>
          <a:p>
            <a:pPr marL="269875" lvl="1" indent="-269875" algn="just" defTabSz="62547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degli occupati in professioni o settori caratterizzati da un tasso di disparità uomo-donna che supera almeno del 25% la disparità media uomo-donna in tutti i settori economici se il lavoratore interessato appartiene al genere sottorappresentato </a:t>
            </a:r>
          </a:p>
          <a:p>
            <a:pPr marL="269875" lvl="1" indent="-269875" algn="just" defTabSz="62547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delle persone appartenenti a una minoranza etnica di uno Stato membro UE </a:t>
            </a:r>
          </a:p>
          <a:p>
            <a:pPr marL="269875" lvl="1" indent="-269875" algn="just" defTabSz="62547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delle persone che hanno la necessità di migliorare la propria formazione linguistica e professionale o la propria esperienza lavorativa per aumentare le prospettive di accesso ad un'occupazione stabile.</a:t>
            </a:r>
          </a:p>
          <a:p>
            <a:pPr algn="just"/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Elemento grafico 7" descr="Gruppo di uomini con riempimento a tinta unita">
            <a:extLst>
              <a:ext uri="{FF2B5EF4-FFF2-40B4-BE49-F238E27FC236}">
                <a16:creationId xmlns:a16="http://schemas.microsoft.com/office/drawing/2014/main" id="{BDEC8FA0-E150-C36D-418B-715565337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7713" y="2428344"/>
            <a:ext cx="2411896" cy="241189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AFB4295-3720-5E77-988E-8BE92482CE44}"/>
              </a:ext>
            </a:extLst>
          </p:cNvPr>
          <p:cNvSpPr txBox="1"/>
          <p:nvPr/>
        </p:nvSpPr>
        <p:spPr>
          <a:xfrm>
            <a:off x="992582" y="4856553"/>
            <a:ext cx="226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99CC33"/>
                </a:solidFill>
                <a:latin typeface="Bahnschrift SemiCondensed" panose="020B0502040204020203" pitchFamily="34" charset="0"/>
              </a:rPr>
              <a:t>DESTINATARI</a:t>
            </a:r>
          </a:p>
        </p:txBody>
      </p:sp>
    </p:spTree>
    <p:extLst>
      <p:ext uri="{BB962C8B-B14F-4D97-AF65-F5344CB8AC3E}">
        <p14:creationId xmlns:p14="http://schemas.microsoft.com/office/powerpoint/2010/main" val="172825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5A5500FA-D71B-A205-323F-985FC932E0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0381" y="373289"/>
          <a:ext cx="60912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092031" imgH="751751" progId="CorelDraw.Graphic.22">
                  <p:embed/>
                </p:oleObj>
              </mc:Choice>
              <mc:Fallback>
                <p:oleObj name="CorelDRAW" r:id="rId2" imgW="6092031" imgH="751751" progId="CorelDraw.Graphic.2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5A5500FA-D71B-A205-323F-985FC932E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50381" y="373289"/>
                        <a:ext cx="6091237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62780712-6819-D0A0-D0CD-78404033CC1D}"/>
              </a:ext>
            </a:extLst>
          </p:cNvPr>
          <p:cNvCxnSpPr/>
          <p:nvPr/>
        </p:nvCxnSpPr>
        <p:spPr>
          <a:xfrm>
            <a:off x="1220755" y="6484710"/>
            <a:ext cx="9750490" cy="0"/>
          </a:xfrm>
          <a:prstGeom prst="line">
            <a:avLst/>
          </a:prstGeom>
          <a:ln w="19050">
            <a:solidFill>
              <a:srgbClr val="99C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F4A20952-BBDA-FDA9-E4D3-0A121891C3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52408" y="6052930"/>
          <a:ext cx="686117" cy="69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40163" imgH="3704173" progId="CorelDraw.Graphic.22">
                  <p:embed/>
                </p:oleObj>
              </mc:Choice>
              <mc:Fallback>
                <p:oleObj name="CorelDRAW" r:id="rId4" imgW="3640163" imgH="3704173" progId="CorelDraw.Graphic.22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F4A20952-BBDA-FDA9-E4D3-0A121891C3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52408" y="6052930"/>
                        <a:ext cx="686117" cy="698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B32DBC-67F4-5520-A1DC-03353FA4A2D7}"/>
              </a:ext>
            </a:extLst>
          </p:cNvPr>
          <p:cNvSpPr txBox="1"/>
          <p:nvPr/>
        </p:nvSpPr>
        <p:spPr>
          <a:xfrm>
            <a:off x="3851255" y="2770234"/>
            <a:ext cx="740115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queste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categorie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si aggiungeranno tutte le </a:t>
            </a:r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fasce “grigie”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 anche a seguito dei profondi mutamenti dello scenario occupazionale derivate dalla crisi economica dovuta al Covid-19 risultano fuoriuscite o ancora più lontane dal mondo del lavoro. Infine, si prevede di rendere servizi di inclusione lavorativa anche a </a:t>
            </a:r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quell’ampia fascia di cittadini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che, nonostante già possiedano un’occupazione, più o meno stabile abbiano la </a:t>
            </a:r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volontà e/o il desiderio di migliorare il proprio status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attivandosi per la ricerca di nuova e più consona occupazione.</a:t>
            </a:r>
          </a:p>
          <a:p>
            <a:pPr algn="just"/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Elemento grafico 7" descr="Gruppo di uomini con riempimento a tinta unita">
            <a:extLst>
              <a:ext uri="{FF2B5EF4-FFF2-40B4-BE49-F238E27FC236}">
                <a16:creationId xmlns:a16="http://schemas.microsoft.com/office/drawing/2014/main" id="{BDEC8FA0-E150-C36D-418B-715565337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7713" y="2428344"/>
            <a:ext cx="2411896" cy="241189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AFB4295-3720-5E77-988E-8BE92482CE44}"/>
              </a:ext>
            </a:extLst>
          </p:cNvPr>
          <p:cNvSpPr txBox="1"/>
          <p:nvPr/>
        </p:nvSpPr>
        <p:spPr>
          <a:xfrm>
            <a:off x="992582" y="4856553"/>
            <a:ext cx="226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99CC33"/>
                </a:solidFill>
                <a:latin typeface="Bahnschrift SemiCondensed" panose="020B0502040204020203" pitchFamily="34" charset="0"/>
              </a:rPr>
              <a:t>DESTINATARI</a:t>
            </a:r>
          </a:p>
        </p:txBody>
      </p:sp>
    </p:spTree>
    <p:extLst>
      <p:ext uri="{BB962C8B-B14F-4D97-AF65-F5344CB8AC3E}">
        <p14:creationId xmlns:p14="http://schemas.microsoft.com/office/powerpoint/2010/main" val="24780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333321E-AD33-E79A-B331-7134DB31F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89979"/>
              </p:ext>
            </p:extLst>
          </p:nvPr>
        </p:nvGraphicFramePr>
        <p:xfrm>
          <a:off x="3049588" y="351025"/>
          <a:ext cx="60912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092031" imgH="751751" progId="CorelDraw.Graphic.22">
                  <p:embed/>
                </p:oleObj>
              </mc:Choice>
              <mc:Fallback>
                <p:oleObj name="CorelDRAW" r:id="rId2" imgW="6092031" imgH="751751" progId="CorelDraw.Graphic.22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333321E-AD33-E79A-B331-7134DB31FB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9588" y="351025"/>
                        <a:ext cx="6091237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140E27A-8633-96D6-5FB4-1D545390E7AB}"/>
              </a:ext>
            </a:extLst>
          </p:cNvPr>
          <p:cNvCxnSpPr/>
          <p:nvPr/>
        </p:nvCxnSpPr>
        <p:spPr>
          <a:xfrm>
            <a:off x="1220755" y="6484710"/>
            <a:ext cx="9750490" cy="0"/>
          </a:xfrm>
          <a:prstGeom prst="line">
            <a:avLst/>
          </a:prstGeom>
          <a:ln w="19050">
            <a:solidFill>
              <a:srgbClr val="99C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4873457E-3B27-6EEF-7D7A-06806C47D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163449"/>
              </p:ext>
            </p:extLst>
          </p:nvPr>
        </p:nvGraphicFramePr>
        <p:xfrm>
          <a:off x="11252408" y="6030665"/>
          <a:ext cx="686117" cy="69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40163" imgH="3704173" progId="CorelDraw.Graphic.22">
                  <p:embed/>
                </p:oleObj>
              </mc:Choice>
              <mc:Fallback>
                <p:oleObj name="CorelDRAW" r:id="rId4" imgW="3640163" imgH="3704173" progId="CorelDraw.Graphic.22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4873457E-3B27-6EEF-7D7A-06806C47DF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52408" y="6030665"/>
                        <a:ext cx="686117" cy="698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0CA2BF2-8493-BD81-0954-6B0E86ABB769}"/>
              </a:ext>
            </a:extLst>
          </p:cNvPr>
          <p:cNvSpPr txBox="1"/>
          <p:nvPr/>
        </p:nvSpPr>
        <p:spPr>
          <a:xfrm>
            <a:off x="4516713" y="1228665"/>
            <a:ext cx="6568752" cy="14157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000" b="1" dirty="0">
                <a:solidFill>
                  <a:srgbClr val="99CC33"/>
                </a:solidFill>
                <a:latin typeface="Segoe UI"/>
                <a:cs typeface="Segoe UI"/>
              </a:rPr>
              <a:t>1 Inclusione lavorativa di persone svantaggiate e start up di impresa</a:t>
            </a:r>
            <a:r>
              <a:rPr lang="it-IT" sz="2000" i="1" dirty="0">
                <a:solidFill>
                  <a:srgbClr val="99CC33"/>
                </a:solidFill>
                <a:latin typeface="Segoe UI"/>
                <a:cs typeface="Segoe UI"/>
              </a:rPr>
              <a:t> </a:t>
            </a:r>
            <a:endParaRPr lang="it-IT" sz="2000" i="1" dirty="0">
              <a:solidFill>
                <a:srgbClr val="99CC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queste azioni si concentrano sulle persone svantaggiate e sulle potenzialità di 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cooperazione B e start up di impresa.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egoe UI"/>
              <a:cs typeface="Segoe UI"/>
            </a:endParaRPr>
          </a:p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4E05A34-136B-FBE1-2B73-236502BF6C8F}"/>
              </a:ext>
            </a:extLst>
          </p:cNvPr>
          <p:cNvSpPr txBox="1"/>
          <p:nvPr/>
        </p:nvSpPr>
        <p:spPr>
          <a:xfrm>
            <a:off x="4516712" y="2445434"/>
            <a:ext cx="6662057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sz="2000" b="1" dirty="0">
                <a:solidFill>
                  <a:srgbClr val="99CC33"/>
                </a:solidFill>
                <a:latin typeface="Segoe UI"/>
                <a:cs typeface="Segoe UI"/>
              </a:rPr>
              <a:t>2 Incontro domanda offerta di lavoro, formazione e attività laboratoriali</a:t>
            </a:r>
          </a:p>
          <a:p>
            <a:pPr algn="just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queste azioni si concentrano su tutte le persone in cerca di lavoro con una predilezione per le “fasce grigie” con: 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CENTRI DI PROSSIMITA’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azioni dirette di incontro domanda offerta di lavoro, azioni di formazione breve per il lavoro, formazione specialistica in pillole e percorsi di IVC (Individuazione Valutazione Competenze)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CEL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 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ADULTI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Centro di Educazione al Lavoro per persone in situazione di fragilità. Interventi di sostegno all'occupabilità attraverso azioni laboratoriali e progetto di individuale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Segoe UI"/>
              <a:cs typeface="Segoe UI"/>
            </a:endParaRPr>
          </a:p>
          <a:p>
            <a:endParaRPr lang="it-IT" dirty="0">
              <a:cs typeface="Calibri" panose="020F0502020204030204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292A836-9971-D1C0-1457-5F88931E9620}"/>
              </a:ext>
            </a:extLst>
          </p:cNvPr>
          <p:cNvSpPr txBox="1"/>
          <p:nvPr/>
        </p:nvSpPr>
        <p:spPr>
          <a:xfrm>
            <a:off x="4516712" y="4843631"/>
            <a:ext cx="6662057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000" b="1" dirty="0">
                <a:solidFill>
                  <a:srgbClr val="99CC33"/>
                </a:solidFill>
                <a:latin typeface="Segoe UI"/>
                <a:cs typeface="Segoe UI"/>
              </a:rPr>
              <a:t>3 Inclusione sociale e di pubblica utilità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queste azioni si concentrano su tutte le persone molto distanti dal mondo del lavoro che, 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attraverso percorsi di cittadinanza attiva e presa in carico del bene comune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, possono intraprendere percorsi di crescita e consapevolezza su potenzialità, attitudini e ruolo sociale.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egoe UI"/>
              <a:cs typeface="Segoe UI"/>
            </a:endParaRPr>
          </a:p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DCE6F92-B530-E7A9-59D1-AC3709D133EA}"/>
              </a:ext>
            </a:extLst>
          </p:cNvPr>
          <p:cNvSpPr txBox="1"/>
          <p:nvPr/>
        </p:nvSpPr>
        <p:spPr>
          <a:xfrm>
            <a:off x="585099" y="4161453"/>
            <a:ext cx="326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99CC33"/>
                </a:solidFill>
                <a:latin typeface="Bahnschrift" panose="020B0502040204020203" pitchFamily="34" charset="0"/>
              </a:rPr>
              <a:t>PIANO DI ATTIVITÀ E MACROAREE DI INTERVENTO</a:t>
            </a:r>
            <a:endParaRPr lang="it-IT" dirty="0">
              <a:solidFill>
                <a:srgbClr val="99CC33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CC5820F8-16EC-D15F-FD92-ABDBCBE1A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415164"/>
              </p:ext>
            </p:extLst>
          </p:nvPr>
        </p:nvGraphicFramePr>
        <p:xfrm>
          <a:off x="580188" y="2965279"/>
          <a:ext cx="3596692" cy="94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3342876" imgH="877540" progId="CorelDraw.Graphic.22">
                  <p:embed/>
                </p:oleObj>
              </mc:Choice>
              <mc:Fallback>
                <p:oleObj name="CorelDRAW" r:id="rId6" imgW="3342876" imgH="877540" progId="CorelDraw.Graphic.22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CC5820F8-16EC-D15F-FD92-ABDBCBE1A2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188" y="2965279"/>
                        <a:ext cx="3596692" cy="944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32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791C3B59-DDD0-C706-1179-845237FBAA44}"/>
              </a:ext>
            </a:extLst>
          </p:cNvPr>
          <p:cNvGrpSpPr/>
          <p:nvPr/>
        </p:nvGrpSpPr>
        <p:grpSpPr>
          <a:xfrm>
            <a:off x="1069846" y="2121457"/>
            <a:ext cx="7243729" cy="4050692"/>
            <a:chOff x="1069847" y="2121457"/>
            <a:chExt cx="6482418" cy="4050692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C6AAD219-0A06-2D04-B097-C4E5EE540BBE}"/>
                </a:ext>
              </a:extLst>
            </p:cNvPr>
            <p:cNvSpPr/>
            <p:nvPr/>
          </p:nvSpPr>
          <p:spPr>
            <a:xfrm>
              <a:off x="3403517" y="2339697"/>
              <a:ext cx="4148748" cy="1580758"/>
            </a:xfrm>
            <a:custGeom>
              <a:avLst/>
              <a:gdLst>
                <a:gd name="connsiteX0" fmla="*/ 263465 w 1580758"/>
                <a:gd name="connsiteY0" fmla="*/ 0 h 4148748"/>
                <a:gd name="connsiteX1" fmla="*/ 1317293 w 1580758"/>
                <a:gd name="connsiteY1" fmla="*/ 0 h 4148748"/>
                <a:gd name="connsiteX2" fmla="*/ 1580758 w 1580758"/>
                <a:gd name="connsiteY2" fmla="*/ 263465 h 4148748"/>
                <a:gd name="connsiteX3" fmla="*/ 1580758 w 1580758"/>
                <a:gd name="connsiteY3" fmla="*/ 4148748 h 4148748"/>
                <a:gd name="connsiteX4" fmla="*/ 1580758 w 1580758"/>
                <a:gd name="connsiteY4" fmla="*/ 4148748 h 4148748"/>
                <a:gd name="connsiteX5" fmla="*/ 0 w 1580758"/>
                <a:gd name="connsiteY5" fmla="*/ 4148748 h 4148748"/>
                <a:gd name="connsiteX6" fmla="*/ 0 w 1580758"/>
                <a:gd name="connsiteY6" fmla="*/ 4148748 h 4148748"/>
                <a:gd name="connsiteX7" fmla="*/ 0 w 1580758"/>
                <a:gd name="connsiteY7" fmla="*/ 263465 h 4148748"/>
                <a:gd name="connsiteX8" fmla="*/ 263465 w 1580758"/>
                <a:gd name="connsiteY8" fmla="*/ 0 h 414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0758" h="4148748">
                  <a:moveTo>
                    <a:pt x="1580758" y="691472"/>
                  </a:moveTo>
                  <a:lnTo>
                    <a:pt x="1580758" y="3457276"/>
                  </a:lnTo>
                  <a:cubicBezTo>
                    <a:pt x="1580758" y="3839166"/>
                    <a:pt x="1535814" y="4148748"/>
                    <a:pt x="1480372" y="4148748"/>
                  </a:cubicBezTo>
                  <a:lnTo>
                    <a:pt x="0" y="4148748"/>
                  </a:lnTo>
                  <a:lnTo>
                    <a:pt x="0" y="414874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80372" y="0"/>
                  </a:lnTo>
                  <a:cubicBezTo>
                    <a:pt x="1535814" y="0"/>
                    <a:pt x="1580758" y="309582"/>
                    <a:pt x="1580758" y="69147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98121" rIns="119076" bIns="98121" numCol="1" spcCol="1270" anchor="ctr" anchorCtr="0">
              <a:noAutofit/>
            </a:bodyPr>
            <a:lstStyle/>
            <a:p>
              <a:pPr marL="26670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2 CENTRI DI PROSSIMITA’ (Sestiere Molo e Maddalena)</a:t>
              </a:r>
              <a:endPara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6670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1° OFFICINA DELLA CURA (Sestiere Maddalena)</a:t>
              </a:r>
              <a:endPara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6670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SPERIMENTAZIONE CEL ADULTI</a:t>
              </a:r>
              <a:endPara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6670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/>
                  <a:cs typeface="Segoe UI"/>
                </a:rPr>
                <a:t> </a:t>
              </a:r>
              <a:r>
                <a:rPr lang="en-US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/>
                  <a:cs typeface="Segoe UI"/>
                </a:rPr>
                <a:t>AVVIO CORSI HACCP, SICUREZZA, OPERATORE OSPITALITA’</a:t>
              </a:r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EB7C15F8-4EFA-2590-6709-D7F3E8528A63}"/>
                </a:ext>
              </a:extLst>
            </p:cNvPr>
            <p:cNvSpPr/>
            <p:nvPr/>
          </p:nvSpPr>
          <p:spPr>
            <a:xfrm>
              <a:off x="1069847" y="2121457"/>
              <a:ext cx="2333670" cy="1975947"/>
            </a:xfrm>
            <a:custGeom>
              <a:avLst/>
              <a:gdLst>
                <a:gd name="connsiteX0" fmla="*/ 0 w 2333670"/>
                <a:gd name="connsiteY0" fmla="*/ 329331 h 1975947"/>
                <a:gd name="connsiteX1" fmla="*/ 329331 w 2333670"/>
                <a:gd name="connsiteY1" fmla="*/ 0 h 1975947"/>
                <a:gd name="connsiteX2" fmla="*/ 2004339 w 2333670"/>
                <a:gd name="connsiteY2" fmla="*/ 0 h 1975947"/>
                <a:gd name="connsiteX3" fmla="*/ 2333670 w 2333670"/>
                <a:gd name="connsiteY3" fmla="*/ 329331 h 1975947"/>
                <a:gd name="connsiteX4" fmla="*/ 2333670 w 2333670"/>
                <a:gd name="connsiteY4" fmla="*/ 1646616 h 1975947"/>
                <a:gd name="connsiteX5" fmla="*/ 2004339 w 2333670"/>
                <a:gd name="connsiteY5" fmla="*/ 1975947 h 1975947"/>
                <a:gd name="connsiteX6" fmla="*/ 329331 w 2333670"/>
                <a:gd name="connsiteY6" fmla="*/ 1975947 h 1975947"/>
                <a:gd name="connsiteX7" fmla="*/ 0 w 2333670"/>
                <a:gd name="connsiteY7" fmla="*/ 1646616 h 1975947"/>
                <a:gd name="connsiteX8" fmla="*/ 0 w 2333670"/>
                <a:gd name="connsiteY8" fmla="*/ 329331 h 19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3670" h="1975947">
                  <a:moveTo>
                    <a:pt x="0" y="329331"/>
                  </a:moveTo>
                  <a:cubicBezTo>
                    <a:pt x="0" y="147447"/>
                    <a:pt x="147447" y="0"/>
                    <a:pt x="329331" y="0"/>
                  </a:cubicBezTo>
                  <a:lnTo>
                    <a:pt x="2004339" y="0"/>
                  </a:lnTo>
                  <a:cubicBezTo>
                    <a:pt x="2186223" y="0"/>
                    <a:pt x="2333670" y="147447"/>
                    <a:pt x="2333670" y="329331"/>
                  </a:cubicBezTo>
                  <a:lnTo>
                    <a:pt x="2333670" y="1646616"/>
                  </a:lnTo>
                  <a:cubicBezTo>
                    <a:pt x="2333670" y="1828500"/>
                    <a:pt x="2186223" y="1975947"/>
                    <a:pt x="2004339" y="1975947"/>
                  </a:cubicBezTo>
                  <a:lnTo>
                    <a:pt x="329331" y="1975947"/>
                  </a:lnTo>
                  <a:cubicBezTo>
                    <a:pt x="147447" y="1975947"/>
                    <a:pt x="0" y="1828500"/>
                    <a:pt x="0" y="1646616"/>
                  </a:cubicBezTo>
                  <a:lnTo>
                    <a:pt x="0" y="329331"/>
                  </a:lnTo>
                  <a:close/>
                </a:path>
              </a:pathLst>
            </a:custGeom>
            <a:solidFill>
              <a:srgbClr val="99CC3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138" tIns="149798" rIns="203138" bIns="14979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kern="1200" dirty="0">
                  <a:latin typeface="Bahnschrift" panose="020B0502040204020203" pitchFamily="34" charset="0"/>
                </a:rPr>
                <a:t>GIUGNO- SETTEMBRE: </a:t>
              </a:r>
              <a:endParaRPr lang="en-US" sz="2400" kern="1200" dirty="0">
                <a:latin typeface="Bahnschrift" panose="020B0502040204020203" pitchFamily="34" charset="0"/>
              </a:endParaRPr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2B918619-F5F3-300E-2F25-CBFAB608492D}"/>
                </a:ext>
              </a:extLst>
            </p:cNvPr>
            <p:cNvSpPr/>
            <p:nvPr/>
          </p:nvSpPr>
          <p:spPr>
            <a:xfrm>
              <a:off x="3403517" y="4393797"/>
              <a:ext cx="4148748" cy="1580758"/>
            </a:xfrm>
            <a:custGeom>
              <a:avLst/>
              <a:gdLst>
                <a:gd name="connsiteX0" fmla="*/ 263465 w 1580758"/>
                <a:gd name="connsiteY0" fmla="*/ 0 h 4148748"/>
                <a:gd name="connsiteX1" fmla="*/ 1317293 w 1580758"/>
                <a:gd name="connsiteY1" fmla="*/ 0 h 4148748"/>
                <a:gd name="connsiteX2" fmla="*/ 1580758 w 1580758"/>
                <a:gd name="connsiteY2" fmla="*/ 263465 h 4148748"/>
                <a:gd name="connsiteX3" fmla="*/ 1580758 w 1580758"/>
                <a:gd name="connsiteY3" fmla="*/ 4148748 h 4148748"/>
                <a:gd name="connsiteX4" fmla="*/ 1580758 w 1580758"/>
                <a:gd name="connsiteY4" fmla="*/ 4148748 h 4148748"/>
                <a:gd name="connsiteX5" fmla="*/ 0 w 1580758"/>
                <a:gd name="connsiteY5" fmla="*/ 4148748 h 4148748"/>
                <a:gd name="connsiteX6" fmla="*/ 0 w 1580758"/>
                <a:gd name="connsiteY6" fmla="*/ 4148748 h 4148748"/>
                <a:gd name="connsiteX7" fmla="*/ 0 w 1580758"/>
                <a:gd name="connsiteY7" fmla="*/ 263465 h 4148748"/>
                <a:gd name="connsiteX8" fmla="*/ 263465 w 1580758"/>
                <a:gd name="connsiteY8" fmla="*/ 0 h 414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0758" h="4148748">
                  <a:moveTo>
                    <a:pt x="1580758" y="691472"/>
                  </a:moveTo>
                  <a:lnTo>
                    <a:pt x="1580758" y="3457276"/>
                  </a:lnTo>
                  <a:cubicBezTo>
                    <a:pt x="1580758" y="3839166"/>
                    <a:pt x="1535814" y="4148748"/>
                    <a:pt x="1480372" y="4148748"/>
                  </a:cubicBezTo>
                  <a:lnTo>
                    <a:pt x="0" y="4148748"/>
                  </a:lnTo>
                  <a:lnTo>
                    <a:pt x="0" y="414874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80372" y="0"/>
                  </a:lnTo>
                  <a:cubicBezTo>
                    <a:pt x="1535814" y="0"/>
                    <a:pt x="1580758" y="309582"/>
                    <a:pt x="1580758" y="69147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98121" rIns="119076" bIns="98121" numCol="1" spcCol="1270" anchor="ctr" anchorCtr="0">
              <a:noAutofit/>
            </a:bodyPr>
            <a:lstStyle/>
            <a:p>
              <a:pPr marL="266700" lvl="1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66700" lvl="1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1 Expo Caruggi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66700" lvl="1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1 CASA DEI RIDERS</a:t>
              </a:r>
            </a:p>
            <a:p>
              <a:pPr marL="357188" lvl="1" indent="-904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AVVIO CORSI ANTICENDIO, PRIMO SOCCORSO, ADDETTO  BANCO,  CAMERIERE, SOFT SKILLS, CITTADINANZA DIGITALE</a:t>
              </a:r>
            </a:p>
            <a:p>
              <a:pPr marL="266700" lvl="1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PARTECIPAZIONE SALONE ORIENTAMENTI</a:t>
              </a:r>
            </a:p>
            <a:p>
              <a:pPr marL="266700" lvl="1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2° OFFICINA DELLA CURA (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Sestiere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Prè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100" kern="1200" dirty="0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64CC4E78-C862-E99B-A42E-8585E21531D7}"/>
                </a:ext>
              </a:extLst>
            </p:cNvPr>
            <p:cNvSpPr/>
            <p:nvPr/>
          </p:nvSpPr>
          <p:spPr>
            <a:xfrm>
              <a:off x="1069847" y="4196202"/>
              <a:ext cx="2333670" cy="1975947"/>
            </a:xfrm>
            <a:custGeom>
              <a:avLst/>
              <a:gdLst>
                <a:gd name="connsiteX0" fmla="*/ 0 w 2333670"/>
                <a:gd name="connsiteY0" fmla="*/ 329331 h 1975947"/>
                <a:gd name="connsiteX1" fmla="*/ 329331 w 2333670"/>
                <a:gd name="connsiteY1" fmla="*/ 0 h 1975947"/>
                <a:gd name="connsiteX2" fmla="*/ 2004339 w 2333670"/>
                <a:gd name="connsiteY2" fmla="*/ 0 h 1975947"/>
                <a:gd name="connsiteX3" fmla="*/ 2333670 w 2333670"/>
                <a:gd name="connsiteY3" fmla="*/ 329331 h 1975947"/>
                <a:gd name="connsiteX4" fmla="*/ 2333670 w 2333670"/>
                <a:gd name="connsiteY4" fmla="*/ 1646616 h 1975947"/>
                <a:gd name="connsiteX5" fmla="*/ 2004339 w 2333670"/>
                <a:gd name="connsiteY5" fmla="*/ 1975947 h 1975947"/>
                <a:gd name="connsiteX6" fmla="*/ 329331 w 2333670"/>
                <a:gd name="connsiteY6" fmla="*/ 1975947 h 1975947"/>
                <a:gd name="connsiteX7" fmla="*/ 0 w 2333670"/>
                <a:gd name="connsiteY7" fmla="*/ 1646616 h 1975947"/>
                <a:gd name="connsiteX8" fmla="*/ 0 w 2333670"/>
                <a:gd name="connsiteY8" fmla="*/ 329331 h 19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3670" h="1975947">
                  <a:moveTo>
                    <a:pt x="0" y="329331"/>
                  </a:moveTo>
                  <a:cubicBezTo>
                    <a:pt x="0" y="147447"/>
                    <a:pt x="147447" y="0"/>
                    <a:pt x="329331" y="0"/>
                  </a:cubicBezTo>
                  <a:lnTo>
                    <a:pt x="2004339" y="0"/>
                  </a:lnTo>
                  <a:cubicBezTo>
                    <a:pt x="2186223" y="0"/>
                    <a:pt x="2333670" y="147447"/>
                    <a:pt x="2333670" y="329331"/>
                  </a:cubicBezTo>
                  <a:lnTo>
                    <a:pt x="2333670" y="1646616"/>
                  </a:lnTo>
                  <a:cubicBezTo>
                    <a:pt x="2333670" y="1828500"/>
                    <a:pt x="2186223" y="1975947"/>
                    <a:pt x="2004339" y="1975947"/>
                  </a:cubicBezTo>
                  <a:lnTo>
                    <a:pt x="329331" y="1975947"/>
                  </a:lnTo>
                  <a:cubicBezTo>
                    <a:pt x="147447" y="1975947"/>
                    <a:pt x="0" y="1828500"/>
                    <a:pt x="0" y="1646616"/>
                  </a:cubicBezTo>
                  <a:lnTo>
                    <a:pt x="0" y="329331"/>
                  </a:lnTo>
                  <a:close/>
                </a:path>
              </a:pathLst>
            </a:custGeom>
            <a:solidFill>
              <a:srgbClr val="99CC3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138" tIns="149798" rIns="203138" bIns="14979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dirty="0">
                  <a:latin typeface="Bahnschrift" panose="020B0502040204020203" pitchFamily="34" charset="0"/>
                </a:rPr>
                <a:t>OTTOBRE-DICEMBRE: </a:t>
              </a:r>
              <a:endParaRPr lang="en-US" sz="2400" dirty="0">
                <a:latin typeface="Bahnschrift" panose="020B0502040204020203" pitchFamily="34" charset="0"/>
              </a:endParaRPr>
            </a:p>
          </p:txBody>
        </p:sp>
      </p:grp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C9BF2D67-AB8F-F02E-059E-F049866B33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41356"/>
              </p:ext>
            </p:extLst>
          </p:nvPr>
        </p:nvGraphicFramePr>
        <p:xfrm>
          <a:off x="3049588" y="373290"/>
          <a:ext cx="60912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092031" imgH="751751" progId="CorelDraw.Graphic.22">
                  <p:embed/>
                </p:oleObj>
              </mc:Choice>
              <mc:Fallback>
                <p:oleObj name="CorelDRAW" r:id="rId2" imgW="6092031" imgH="751751" progId="CorelDraw.Graphic.22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C9BF2D67-AB8F-F02E-059E-F049866B33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9588" y="373290"/>
                        <a:ext cx="6091237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F6DA67-1EE7-47E4-07E6-CD859AF22677}"/>
              </a:ext>
            </a:extLst>
          </p:cNvPr>
          <p:cNvCxnSpPr/>
          <p:nvPr/>
        </p:nvCxnSpPr>
        <p:spPr>
          <a:xfrm>
            <a:off x="1220755" y="6484710"/>
            <a:ext cx="9750490" cy="0"/>
          </a:xfrm>
          <a:prstGeom prst="line">
            <a:avLst/>
          </a:prstGeom>
          <a:ln w="19050">
            <a:solidFill>
              <a:srgbClr val="99C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3309781D-D25E-F7F2-2A07-CDEC81101C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903089"/>
              </p:ext>
            </p:extLst>
          </p:nvPr>
        </p:nvGraphicFramePr>
        <p:xfrm>
          <a:off x="11252408" y="6052930"/>
          <a:ext cx="686117" cy="69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40163" imgH="3704173" progId="CorelDraw.Graphic.22">
                  <p:embed/>
                </p:oleObj>
              </mc:Choice>
              <mc:Fallback>
                <p:oleObj name="CorelDRAW" r:id="rId4" imgW="3640163" imgH="3704173" progId="CorelDraw.Graphic.22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3309781D-D25E-F7F2-2A07-CDEC81101C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52408" y="6052930"/>
                        <a:ext cx="686117" cy="698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9DF5C77-A120-62CE-53ED-22081F10D374}"/>
              </a:ext>
            </a:extLst>
          </p:cNvPr>
          <p:cNvSpPr txBox="1"/>
          <p:nvPr/>
        </p:nvSpPr>
        <p:spPr>
          <a:xfrm>
            <a:off x="1069847" y="1343532"/>
            <a:ext cx="5110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99CC33"/>
                </a:solidFill>
                <a:latin typeface="Bahnschrift SemiCondensed" panose="020B0502040204020203" pitchFamily="34" charset="0"/>
              </a:rPr>
              <a:t>Le prime Attività AVVIATE 2022</a:t>
            </a:r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B79B2B31-9EE3-09EA-2E0F-317E7D4282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145150"/>
              </p:ext>
            </p:extLst>
          </p:nvPr>
        </p:nvGraphicFramePr>
        <p:xfrm>
          <a:off x="8761149" y="3587211"/>
          <a:ext cx="3071738" cy="806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3342876" imgH="877540" progId="CorelDraw.Graphic.22">
                  <p:embed/>
                </p:oleObj>
              </mc:Choice>
              <mc:Fallback>
                <p:oleObj name="CorelDRAW" r:id="rId6" imgW="3342876" imgH="877540" progId="CorelDraw.Graphic.22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B79B2B31-9EE3-09EA-2E0F-317E7D4282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61149" y="3587211"/>
                        <a:ext cx="3071738" cy="806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27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8EB4866-6A55-65CA-78E0-64AA36E40305}"/>
              </a:ext>
            </a:extLst>
          </p:cNvPr>
          <p:cNvSpPr txBox="1"/>
          <p:nvPr/>
        </p:nvSpPr>
        <p:spPr>
          <a:xfrm>
            <a:off x="926559" y="1252459"/>
            <a:ext cx="6094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99CC33"/>
                </a:solidFill>
                <a:latin typeface="Bahnschrift SemiCondensed" panose="020B0502040204020203" pitchFamily="34" charset="0"/>
              </a:rPr>
              <a:t>I NUMERI dei primi 6 mesi di progetto</a:t>
            </a: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3C639C2C-5280-0F9F-42E1-14B76C8AFA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9588" y="351025"/>
          <a:ext cx="60912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092031" imgH="751751" progId="CorelDraw.Graphic.22">
                  <p:embed/>
                </p:oleObj>
              </mc:Choice>
              <mc:Fallback>
                <p:oleObj name="CorelDRAW" r:id="rId2" imgW="6092031" imgH="751751" progId="CorelDraw.Graphic.22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3C639C2C-5280-0F9F-42E1-14B76C8AF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9588" y="351025"/>
                        <a:ext cx="6091237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29F0680-D1B6-3DB6-C824-BD6BA16DA444}"/>
              </a:ext>
            </a:extLst>
          </p:cNvPr>
          <p:cNvCxnSpPr/>
          <p:nvPr/>
        </p:nvCxnSpPr>
        <p:spPr>
          <a:xfrm>
            <a:off x="1220755" y="6387433"/>
            <a:ext cx="9750490" cy="0"/>
          </a:xfrm>
          <a:prstGeom prst="line">
            <a:avLst/>
          </a:prstGeom>
          <a:ln w="19050">
            <a:solidFill>
              <a:srgbClr val="99C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3FDAAE2F-A45F-E10D-D164-6043D00F8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74621"/>
              </p:ext>
            </p:extLst>
          </p:nvPr>
        </p:nvGraphicFramePr>
        <p:xfrm>
          <a:off x="11252408" y="6030665"/>
          <a:ext cx="686117" cy="69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40163" imgH="3704173" progId="CorelDraw.Graphic.22">
                  <p:embed/>
                </p:oleObj>
              </mc:Choice>
              <mc:Fallback>
                <p:oleObj name="CorelDRAW" r:id="rId4" imgW="3640163" imgH="3704173" progId="CorelDraw.Graphic.22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3FDAAE2F-A45F-E10D-D164-6043D00F82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52408" y="6030665"/>
                        <a:ext cx="686117" cy="698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0D70FC-A057-8B28-498A-132EB4D3FD52}"/>
              </a:ext>
            </a:extLst>
          </p:cNvPr>
          <p:cNvSpPr txBox="1"/>
          <p:nvPr/>
        </p:nvSpPr>
        <p:spPr>
          <a:xfrm>
            <a:off x="5462967" y="2284360"/>
            <a:ext cx="6466450" cy="35609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b="0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- Oltre </a:t>
            </a:r>
            <a:r>
              <a:rPr lang="it-IT" sz="1800" b="1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900</a:t>
            </a:r>
            <a:r>
              <a:rPr lang="it-IT" sz="1800" b="0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persone profilate</a:t>
            </a:r>
            <a:endParaRPr lang="it-IT" sz="1800" b="0" i="0" u="none" strike="noStrike" dirty="0">
              <a:effectLst/>
              <a:latin typeface="Arial" panose="020B0604020202020204" pitchFamily="34" charset="0"/>
            </a:endParaRPr>
          </a:p>
          <a:p>
            <a:pPr marL="114300" indent="-17145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1800" b="1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800</a:t>
            </a:r>
            <a:r>
              <a:rPr lang="it-IT" sz="1800" b="0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1800" b="1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assunzioni\tirocini</a:t>
            </a:r>
            <a:r>
              <a:rPr lang="it-IT" sz="1800" b="0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risultate dalla </a:t>
            </a:r>
            <a:r>
              <a:rPr lang="it-IT" sz="1800" b="1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banca dati dei </a:t>
            </a: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595959"/>
                </a:solidFill>
                <a:latin typeface="Segoe UI"/>
                <a:cs typeface="Segoe UI"/>
              </a:rPr>
              <a:t>   </a:t>
            </a:r>
            <a:r>
              <a:rPr lang="it-IT" sz="1800" b="1" i="0" u="none" strike="noStrike" kern="1200" spc="0" dirty="0">
                <a:solidFill>
                  <a:srgbClr val="595959"/>
                </a:solidFill>
                <a:effectLst/>
                <a:latin typeface="Segoe UI"/>
                <a:cs typeface="Segoe UI"/>
              </a:rPr>
              <a:t>Centri per l</a:t>
            </a:r>
            <a:r>
              <a:rPr lang="it-IT" b="1" dirty="0">
                <a:solidFill>
                  <a:srgbClr val="595959"/>
                </a:solidFill>
                <a:latin typeface="Segoe UI"/>
                <a:cs typeface="Segoe UI"/>
              </a:rPr>
              <a:t>’Impiego</a:t>
            </a: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 che riguardano </a:t>
            </a:r>
            <a:r>
              <a:rPr lang="it-IT" b="1" dirty="0">
                <a:solidFill>
                  <a:srgbClr val="595959"/>
                </a:solidFill>
                <a:latin typeface="Segoe UI"/>
                <a:cs typeface="Segoe UI"/>
              </a:rPr>
              <a:t>472 </a:t>
            </a: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persone</a:t>
            </a: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595959"/>
                </a:solidFill>
                <a:latin typeface="Segoe UI"/>
                <a:cs typeface="Segoe UI"/>
              </a:rPr>
              <a:t>  </a:t>
            </a: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 sulle </a:t>
            </a:r>
            <a:r>
              <a:rPr lang="it-IT" b="1" dirty="0">
                <a:solidFill>
                  <a:srgbClr val="595959"/>
                </a:solidFill>
                <a:latin typeface="Segoe UI"/>
                <a:cs typeface="Segoe UI"/>
              </a:rPr>
              <a:t>864 esaminate, </a:t>
            </a: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ovvero </a:t>
            </a:r>
            <a:r>
              <a:rPr lang="it-IT" b="1" dirty="0">
                <a:solidFill>
                  <a:srgbClr val="595959"/>
                </a:solidFill>
                <a:latin typeface="Segoe UI"/>
                <a:cs typeface="Segoe UI"/>
              </a:rPr>
              <a:t>occupazione per circa il 50% </a:t>
            </a:r>
            <a:endParaRPr lang="it-IT" b="1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595959"/>
                </a:solidFill>
                <a:latin typeface="Segoe UI"/>
                <a:cs typeface="Segoe UI"/>
              </a:rPr>
              <a:t>   dei destinatari</a:t>
            </a: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it-IT" sz="1800" b="0" i="0" u="none" strike="noStrike" kern="1200" spc="0" dirty="0">
                <a:solidFill>
                  <a:srgbClr val="595959"/>
                </a:solidFill>
                <a:effectLst/>
                <a:latin typeface="Segoe UI"/>
                <a:cs typeface="Segoe UI"/>
              </a:rPr>
              <a:t>- Circa </a:t>
            </a:r>
            <a:r>
              <a:rPr lang="it-IT" sz="1800" b="1" i="0" u="none" strike="noStrike" kern="1200" spc="0" dirty="0">
                <a:solidFill>
                  <a:srgbClr val="595959"/>
                </a:solidFill>
                <a:effectLst/>
                <a:latin typeface="Segoe UI"/>
                <a:cs typeface="Segoe UI"/>
              </a:rPr>
              <a:t>60 cv </a:t>
            </a:r>
            <a:r>
              <a:rPr lang="it-IT" b="1" dirty="0">
                <a:solidFill>
                  <a:srgbClr val="595959"/>
                </a:solidFill>
                <a:latin typeface="Segoe UI"/>
                <a:cs typeface="Segoe UI"/>
              </a:rPr>
              <a:t>inviati </a:t>
            </a: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alle</a:t>
            </a:r>
            <a:r>
              <a:rPr lang="it-IT" sz="1800" b="0" i="0" u="none" strike="noStrike" kern="1200" spc="0" dirty="0">
                <a:solidFill>
                  <a:srgbClr val="595959"/>
                </a:solidFill>
                <a:effectLst/>
                <a:latin typeface="Segoe UI"/>
                <a:cs typeface="Segoe UI"/>
              </a:rPr>
              <a:t> Aziende ogni settimana</a:t>
            </a:r>
            <a:endParaRPr lang="it-IT" sz="1800" b="0" i="0" u="none" strike="noStrike" dirty="0">
              <a:effectLst/>
              <a:latin typeface="Segoe UI"/>
              <a:cs typeface="Segoe U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0" i="0" u="none" strike="noStrike" kern="1200" spc="0" dirty="0">
                <a:solidFill>
                  <a:srgbClr val="595959"/>
                </a:solidFill>
                <a:effectLst/>
                <a:latin typeface="Segoe UI"/>
                <a:cs typeface="Segoe UI"/>
              </a:rPr>
              <a:t>- Oltre </a:t>
            </a:r>
            <a:r>
              <a:rPr lang="it-IT" sz="1800" b="1" i="0" u="none" strike="noStrike" kern="1200" spc="0" dirty="0">
                <a:solidFill>
                  <a:srgbClr val="595959"/>
                </a:solidFill>
                <a:effectLst/>
                <a:latin typeface="Segoe UI"/>
                <a:cs typeface="Segoe UI"/>
              </a:rPr>
              <a:t>240</a:t>
            </a:r>
            <a:r>
              <a:rPr lang="it-IT" sz="1800" b="0" i="0" u="none" strike="noStrike" kern="1200" spc="0" dirty="0">
                <a:solidFill>
                  <a:srgbClr val="595959"/>
                </a:solidFill>
                <a:effectLst/>
                <a:latin typeface="Segoe UI"/>
                <a:cs typeface="Segoe UI"/>
              </a:rPr>
              <a:t> persone </a:t>
            </a: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beneficiarie di formazione</a:t>
            </a:r>
            <a:r>
              <a:rPr lang="it-IT" sz="1800" b="0" i="0" u="none" strike="noStrike" kern="1200" spc="0" dirty="0">
                <a:solidFill>
                  <a:srgbClr val="595959"/>
                </a:solidFill>
                <a:effectLst/>
                <a:latin typeface="Segoe UI"/>
                <a:cs typeface="Segoe UI"/>
              </a:rPr>
              <a:t> gratuita</a:t>
            </a:r>
            <a:endParaRPr lang="it-IT" sz="1800" b="0" i="0" u="none" strike="noStrike" dirty="0">
              <a:effectLst/>
              <a:latin typeface="Segoe UI"/>
              <a:cs typeface="Segoe UI"/>
            </a:endParaRPr>
          </a:p>
          <a:p>
            <a:pPr marL="0" marR="0" indent="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b="1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- 10 Newsletter </a:t>
            </a:r>
            <a:r>
              <a:rPr lang="it-IT" sz="1800" b="0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offerte di lavoro e formazione pubblicate</a:t>
            </a:r>
            <a:endParaRPr lang="it-IT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34D446-6473-7706-531D-6AD7D2640EC6}"/>
              </a:ext>
            </a:extLst>
          </p:cNvPr>
          <p:cNvSpPr txBox="1"/>
          <p:nvPr/>
        </p:nvSpPr>
        <p:spPr>
          <a:xfrm>
            <a:off x="1309923" y="3219941"/>
            <a:ext cx="2666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</a:rPr>
              <a:t>CENTRI DI PROSSIMITA’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0104A4C-8296-91A6-91FF-4FB5CF5B1D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592376"/>
              </p:ext>
            </p:extLst>
          </p:nvPr>
        </p:nvGraphicFramePr>
        <p:xfrm>
          <a:off x="3976864" y="2998189"/>
          <a:ext cx="1281937" cy="130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40163" imgH="3704173" progId="CorelDraw.Graphic.22">
                  <p:embed/>
                </p:oleObj>
              </mc:Choice>
              <mc:Fallback>
                <p:oleObj name="CorelDRAW" r:id="rId4" imgW="3640163" imgH="3704173" progId="CorelDraw.Graphic.22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0104A4C-8296-91A6-91FF-4FB5CF5B1D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6864" y="2998189"/>
                        <a:ext cx="1281937" cy="130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29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8EB4866-6A55-65CA-78E0-64AA36E40305}"/>
              </a:ext>
            </a:extLst>
          </p:cNvPr>
          <p:cNvSpPr txBox="1"/>
          <p:nvPr/>
        </p:nvSpPr>
        <p:spPr>
          <a:xfrm>
            <a:off x="926559" y="1252459"/>
            <a:ext cx="609437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3200" dirty="0">
                <a:solidFill>
                  <a:srgbClr val="99CC33"/>
                </a:solidFill>
                <a:latin typeface="Bahnschrift SemiCondensed"/>
              </a:rPr>
              <a:t>I NUMERI dei primi 6 mesi di progetto</a:t>
            </a: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3C639C2C-5280-0F9F-42E1-14B76C8AFA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9588" y="351025"/>
          <a:ext cx="60912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092031" imgH="751751" progId="CorelDraw.Graphic.22">
                  <p:embed/>
                </p:oleObj>
              </mc:Choice>
              <mc:Fallback>
                <p:oleObj name="CorelDRAW" r:id="rId2" imgW="6092031" imgH="751751" progId="CorelDraw.Graphic.22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3C639C2C-5280-0F9F-42E1-14B76C8AF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9588" y="351025"/>
                        <a:ext cx="6091237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29F0680-D1B6-3DB6-C824-BD6BA16DA444}"/>
              </a:ext>
            </a:extLst>
          </p:cNvPr>
          <p:cNvCxnSpPr/>
          <p:nvPr/>
        </p:nvCxnSpPr>
        <p:spPr>
          <a:xfrm>
            <a:off x="1220755" y="6387433"/>
            <a:ext cx="9750490" cy="0"/>
          </a:xfrm>
          <a:prstGeom prst="line">
            <a:avLst/>
          </a:prstGeom>
          <a:ln w="19050">
            <a:solidFill>
              <a:srgbClr val="99C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3FDAAE2F-A45F-E10D-D164-6043D00F82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52408" y="6030665"/>
          <a:ext cx="686117" cy="69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40163" imgH="3704173" progId="CorelDraw.Graphic.22">
                  <p:embed/>
                </p:oleObj>
              </mc:Choice>
              <mc:Fallback>
                <p:oleObj name="CorelDRAW" r:id="rId4" imgW="3640163" imgH="3704173" progId="CorelDraw.Graphic.22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3FDAAE2F-A45F-E10D-D164-6043D00F82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52408" y="6030665"/>
                        <a:ext cx="686117" cy="698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0D70FC-A057-8B28-498A-132EB4D3FD52}"/>
              </a:ext>
            </a:extLst>
          </p:cNvPr>
          <p:cNvSpPr txBox="1"/>
          <p:nvPr/>
        </p:nvSpPr>
        <p:spPr>
          <a:xfrm>
            <a:off x="5114005" y="2195640"/>
            <a:ext cx="6969857" cy="355853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b="1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36</a:t>
            </a:r>
            <a:r>
              <a:rPr lang="it-IT" sz="1800" b="0" i="0" u="none" strike="noStrike" kern="1200" spc="0" dirty="0">
                <a:solidFill>
                  <a:srgbClr val="59595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schede di segnalazione raccolte</a:t>
            </a:r>
            <a:endParaRPr lang="it-IT" sz="1800" b="0" i="0" u="none" strike="noStrike" dirty="0">
              <a:effectLst/>
              <a:latin typeface="Arial" panose="020B0604020202020204" pitchFamily="34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it-IT" sz="1800" b="1" i="0" u="none" strike="noStrike" kern="1200" spc="0" dirty="0">
                <a:solidFill>
                  <a:srgbClr val="595959"/>
                </a:solidFill>
                <a:effectLst/>
                <a:latin typeface="Segoe UI"/>
                <a:cs typeface="Segoe UI"/>
              </a:rPr>
              <a:t>10 </a:t>
            </a:r>
            <a:r>
              <a:rPr lang="it-IT" sz="1800" b="0" i="0" u="none" strike="noStrike" kern="1200" spc="0" dirty="0">
                <a:solidFill>
                  <a:srgbClr val="595959"/>
                </a:solidFill>
                <a:effectLst/>
                <a:latin typeface="Segoe UI"/>
                <a:cs typeface="Segoe UI"/>
              </a:rPr>
              <a:t>persone inserite</a:t>
            </a: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 </a:t>
            </a:r>
            <a:endParaRPr lang="it-IT" sz="1800" b="0" i="0" u="none" strike="noStrike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595959"/>
                </a:solidFill>
                <a:latin typeface="Segoe UI"/>
                <a:cs typeface="Segoe UI"/>
              </a:rPr>
              <a:t>  3</a:t>
            </a: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 giorni di apertura settimanale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595959"/>
                </a:solidFill>
                <a:latin typeface="Segoe UI"/>
                <a:cs typeface="Segoe UI"/>
              </a:rPr>
              <a:t>  9 </a:t>
            </a: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laboratori artigianali di orientamento attivi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 </a:t>
            </a:r>
            <a:r>
              <a:rPr lang="it-IT" b="1" dirty="0">
                <a:solidFill>
                  <a:srgbClr val="595959"/>
                </a:solidFill>
                <a:latin typeface="Segoe UI"/>
                <a:cs typeface="Segoe UI"/>
              </a:rPr>
              <a:t> 1</a:t>
            </a: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 Corso Sicurezza sul Lavoro (8 ore) dedicato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  </a:t>
            </a:r>
            <a:r>
              <a:rPr lang="it-IT" b="1" dirty="0">
                <a:solidFill>
                  <a:srgbClr val="595959"/>
                </a:solidFill>
                <a:latin typeface="Segoe UI"/>
                <a:cs typeface="Segoe UI"/>
              </a:rPr>
              <a:t>1</a:t>
            </a: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 Corso HACCP (8 ore) dedicato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  </a:t>
            </a:r>
            <a:r>
              <a:rPr lang="it-IT" b="1" dirty="0">
                <a:solidFill>
                  <a:srgbClr val="595959"/>
                </a:solidFill>
                <a:latin typeface="Segoe UI"/>
                <a:cs typeface="Segoe UI"/>
              </a:rPr>
              <a:t>1</a:t>
            </a: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 Modulo (12 ore) esperienza specialistica in pillole "Cameriere"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  </a:t>
            </a:r>
            <a:r>
              <a:rPr lang="it-IT" b="1" dirty="0">
                <a:solidFill>
                  <a:srgbClr val="595959"/>
                </a:solidFill>
                <a:latin typeface="Segoe UI"/>
                <a:cs typeface="Segoe UI"/>
              </a:rPr>
              <a:t>1</a:t>
            </a: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 Modulo (12 ore) esperienza specialistica in pillole "Aiuto Cuoco"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595959"/>
                </a:solidFill>
                <a:latin typeface="Segoe UI"/>
                <a:cs typeface="Segoe UI"/>
              </a:rPr>
              <a:t> 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34D446-6473-7706-531D-6AD7D2640EC6}"/>
              </a:ext>
            </a:extLst>
          </p:cNvPr>
          <p:cNvSpPr txBox="1"/>
          <p:nvPr/>
        </p:nvSpPr>
        <p:spPr>
          <a:xfrm>
            <a:off x="1306807" y="3559346"/>
            <a:ext cx="266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</a:rPr>
              <a:t>CEL ADULTI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0104A4C-8296-91A6-91FF-4FB5CF5B1D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88502"/>
              </p:ext>
            </p:extLst>
          </p:nvPr>
        </p:nvGraphicFramePr>
        <p:xfrm>
          <a:off x="3676074" y="3139425"/>
          <a:ext cx="1281937" cy="130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40163" imgH="3704173" progId="CorelDraw.Graphic.22">
                  <p:embed/>
                </p:oleObj>
              </mc:Choice>
              <mc:Fallback>
                <p:oleObj name="CorelDRAW" r:id="rId4" imgW="3640163" imgH="3704173" progId="CorelDraw.Graphic.22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0104A4C-8296-91A6-91FF-4FB5CF5B1D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6074" y="3139425"/>
                        <a:ext cx="1281937" cy="130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205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1041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Bahnschrift</vt:lpstr>
      <vt:lpstr>Bahnschrift SemiCondensed</vt:lpstr>
      <vt:lpstr>Calibri</vt:lpstr>
      <vt:lpstr>Calibri Light</vt:lpstr>
      <vt:lpstr>Segoe UI</vt:lpstr>
      <vt:lpstr>Tema di Office</vt:lpstr>
      <vt:lpstr>CorelDRAW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Maffeis</dc:creator>
  <cp:lastModifiedBy>Ferrari Marika</cp:lastModifiedBy>
  <cp:revision>203</cp:revision>
  <dcterms:created xsi:type="dcterms:W3CDTF">2022-12-14T10:05:59Z</dcterms:created>
  <dcterms:modified xsi:type="dcterms:W3CDTF">2022-12-16T09:05:39Z</dcterms:modified>
</cp:coreProperties>
</file>