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1" r:id="rId1"/>
    <p:sldMasterId id="2147483993" r:id="rId2"/>
  </p:sldMasterIdLst>
  <p:notesMasterIdLst>
    <p:notesMasterId r:id="rId10"/>
  </p:notesMasterIdLst>
  <p:handoutMasterIdLst>
    <p:handoutMasterId r:id="rId11"/>
  </p:handoutMasterIdLst>
  <p:sldIdLst>
    <p:sldId id="461" r:id="rId3"/>
    <p:sldId id="538" r:id="rId4"/>
    <p:sldId id="550" r:id="rId5"/>
    <p:sldId id="545" r:id="rId6"/>
    <p:sldId id="547" r:id="rId7"/>
    <p:sldId id="544" r:id="rId8"/>
    <p:sldId id="541" r:id="rId9"/>
  </p:sldIdLst>
  <p:sldSz cx="12192000" cy="6858000"/>
  <p:notesSz cx="9926638" cy="679767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80"/>
    <a:srgbClr val="60943C"/>
    <a:srgbClr val="2F76B7"/>
    <a:srgbClr val="3366BF"/>
    <a:srgbClr val="2C720E"/>
    <a:srgbClr val="8EDE90"/>
    <a:srgbClr val="C1E442"/>
    <a:srgbClr val="A31D72"/>
    <a:srgbClr val="0889C3"/>
    <a:srgbClr val="FD8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64" autoAdjust="0"/>
    <p:restoredTop sz="94631"/>
  </p:normalViewPr>
  <p:slideViewPr>
    <p:cSldViewPr>
      <p:cViewPr varScale="1">
        <p:scale>
          <a:sx n="109" d="100"/>
          <a:sy n="109" d="100"/>
        </p:scale>
        <p:origin x="90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37A7567-73AF-714F-95FA-E3A8C32125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26FCA19-A634-9E42-B985-FC0D7B1168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0C7AF0-DD3B-4A4D-952B-18E49A14DC1C}" type="datetimeFigureOut">
              <a:rPr lang="it-IT" altLang="it-IT"/>
              <a:pPr>
                <a:defRPr/>
              </a:pPr>
              <a:t>19/06/2023</a:t>
            </a:fld>
            <a:endParaRPr lang="it-IT" alt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225F011-36B6-B546-AC84-7FD2D44326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DA102FA-D637-7B4F-820E-AE05D12D2C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413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DCF74C-720D-4D92-BDF7-5B78C6C965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4E7D2029-DC19-114D-B65A-7FE6166E9B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2B9B219-D6E6-AB45-93F7-8334EA849D4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1338" y="0"/>
            <a:ext cx="4303712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D7285CA-3232-435B-9669-21F46A9F7193}" type="datetimeFigureOut">
              <a:rPr lang="it-IT" altLang="it-IT"/>
              <a:pPr>
                <a:defRPr/>
              </a:pPr>
              <a:t>19/06/2023</a:t>
            </a:fld>
            <a:endParaRPr lang="it-IT" alt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D2316E5D-4AEE-4E41-A9C3-8F233D8EA8C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FD447113-9D09-904B-965A-8E867CC77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Modifica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F0667EE-9886-EA4A-A458-658F5C9BA7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C601FE5-8AEE-784D-9C4F-EE86D4F1E8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1338" y="6456363"/>
            <a:ext cx="4303712" cy="3413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4686256-6178-4596-A2FD-75584E23219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32AAD-772F-4298-ACD0-69EF9846FA0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581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7760A-ADFE-4863-B2CA-0FC4021512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0406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630B6-AAF8-49BC-8492-AE77977BAD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8320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26CD2-984F-4537-9D9A-59CACC8016D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63342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5287-6080-4E19-9C23-C13EC0ED3A0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46822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A1B2E-9C18-4B07-9CDC-663B82DAC9F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925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F0CFF-7DA7-42C0-876B-A657593D1CD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73316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4CF49-FE5D-4A03-891A-13D0AF2EBD7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6566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9984A-3703-483A-8C25-B307834536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77101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8A398-5F72-4FEA-837B-27AFBF5D42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37870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55D1D-C52A-459A-A9AA-E4BBC7CFAD3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0764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A19C8-6B05-475D-8F80-7FB163913F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033552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74A0A-3E0D-438C-AAD2-A4A2E2122DF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65422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EC2DC-6D7A-4843-8AD9-45E3FEBA2A7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70731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C555-2B04-4BEF-BA4F-50A7DEC9E8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115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8D833-A52D-433E-AA9A-00C55AA5718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101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EF92C-D014-49F7-897D-CC79156AD55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5299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0552-E1BA-4450-8DF0-3117A74BF43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247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4F5AF-65B1-4AF6-A82C-9AE7B4B6455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223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9714-0F13-438A-BCDE-487F2BE5432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551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1DC24-3A75-48CB-8872-355BDE0210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7623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CB6E3-A452-4C51-A85A-6630E45043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2666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0AC54C-ED13-4B00-B5E6-DF60E8C0AE3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89348B-A802-4C89-B543-2038AF5117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551384" y="476672"/>
            <a:ext cx="4680520" cy="565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it-IT" altLang="it-IT" sz="1800" b="1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it-IT" altLang="it-IT" sz="1800" b="1" dirty="0">
              <a:solidFill>
                <a:schemeClr val="bg1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it-IT" altLang="it-IT" sz="1800" b="1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it-IT" altLang="it-IT" sz="1800" b="1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it-IT" altLang="it-IT" sz="1800" b="1" dirty="0">
              <a:solidFill>
                <a:schemeClr val="bg1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it-IT" altLang="it-IT" sz="1800" b="1" dirty="0" smtClean="0">
                <a:solidFill>
                  <a:schemeClr val="bg1"/>
                </a:solidFill>
                <a:latin typeface="Arial Unicode MS" pitchFamily="34" charset="-128"/>
              </a:rPr>
              <a:t>Nuovi </a:t>
            </a:r>
            <a:r>
              <a:rPr lang="it-IT" altLang="it-IT" sz="1800" b="1" dirty="0" err="1" smtClean="0">
                <a:solidFill>
                  <a:schemeClr val="bg1"/>
                </a:solidFill>
                <a:latin typeface="Arial Unicode MS" pitchFamily="34" charset="-128"/>
              </a:rPr>
              <a:t>Taxibus</a:t>
            </a:r>
            <a:r>
              <a:rPr lang="it-IT" altLang="it-IT" sz="1800" b="1" dirty="0" smtClean="0">
                <a:solidFill>
                  <a:schemeClr val="bg1"/>
                </a:solidFill>
                <a:latin typeface="Arial Unicode MS" pitchFamily="34" charset="-128"/>
              </a:rPr>
              <a:t> e potenziamento corse serali: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it-IT" altLang="it-IT" sz="1800" b="1" dirty="0" smtClean="0">
                <a:solidFill>
                  <a:schemeClr val="bg1"/>
                </a:solidFill>
                <a:latin typeface="Arial Unicode MS" pitchFamily="34" charset="-128"/>
              </a:rPr>
              <a:t>le novità di AMT per l’estate genovese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it-IT" altLang="it-IT" sz="1800" b="1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it-IT" altLang="it-IT" sz="2000" b="1" dirty="0">
              <a:solidFill>
                <a:schemeClr val="bg1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it-IT" altLang="it-IT" sz="2000" b="1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it-IT" altLang="it-IT" sz="2000" b="1" dirty="0">
              <a:solidFill>
                <a:schemeClr val="bg1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it-IT" altLang="it-IT" sz="2000" b="1" i="1" dirty="0">
                <a:solidFill>
                  <a:schemeClr val="bg1"/>
                </a:solidFill>
                <a:latin typeface="Arial Unicode MS" pitchFamily="34" charset="-128"/>
              </a:rPr>
              <a:t>Ilaria Gavuglio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it-IT" altLang="it-IT" sz="900" b="1" i="1" dirty="0">
              <a:solidFill>
                <a:schemeClr val="bg1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it-IT" altLang="it-IT" sz="1400" i="1" dirty="0">
                <a:solidFill>
                  <a:schemeClr val="bg1"/>
                </a:solidFill>
                <a:latin typeface="Arial Unicode MS" pitchFamily="34" charset="-128"/>
              </a:rPr>
              <a:t>Genova, </a:t>
            </a:r>
            <a:r>
              <a:rPr lang="it-IT" altLang="it-IT" sz="1400" i="1" dirty="0" smtClean="0">
                <a:solidFill>
                  <a:schemeClr val="bg1"/>
                </a:solidFill>
                <a:latin typeface="Arial Unicode MS" pitchFamily="34" charset="-128"/>
              </a:rPr>
              <a:t>19 giugno 2023</a:t>
            </a:r>
            <a:endParaRPr lang="it-IT" altLang="it-IT" sz="1400" b="1" i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231904" y="5058469"/>
            <a:ext cx="5832648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A community of </a:t>
            </a:r>
            <a:r>
              <a:rPr lang="it-IT" sz="1600" b="1" i="1" dirty="0" err="1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people</a:t>
            </a:r>
            <a:r>
              <a:rPr lang="it-IT" sz="1600" b="1" i="1" dirty="0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 </a:t>
            </a:r>
            <a:r>
              <a:rPr lang="it-IT" sz="1600" b="1" i="1" dirty="0" err="1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who</a:t>
            </a:r>
            <a:r>
              <a:rPr lang="it-IT" sz="1600" b="1" i="1" dirty="0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 </a:t>
            </a:r>
            <a:r>
              <a:rPr lang="it-IT" sz="1600" b="1" i="1" dirty="0" err="1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takes</a:t>
            </a:r>
            <a:r>
              <a:rPr lang="it-IT" sz="1600" b="1" i="1" dirty="0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 care of </a:t>
            </a:r>
            <a:r>
              <a:rPr lang="it-IT" sz="1600" b="1" i="1" dirty="0" err="1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people</a:t>
            </a:r>
            <a:r>
              <a:rPr lang="it-IT" sz="1600" b="1" i="1" dirty="0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, </a:t>
            </a:r>
            <a:r>
              <a:rPr lang="it-IT" sz="1600" b="1" i="1" dirty="0" err="1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environment</a:t>
            </a:r>
            <a:r>
              <a:rPr lang="it-IT" sz="1600" b="1" i="1" dirty="0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, future. </a:t>
            </a:r>
          </a:p>
          <a:p>
            <a:r>
              <a:rPr lang="it-IT" sz="1600" b="1" i="1" dirty="0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To </a:t>
            </a:r>
            <a:r>
              <a:rPr lang="it-IT" sz="1600" b="1" i="1" dirty="0" err="1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protect</a:t>
            </a:r>
            <a:r>
              <a:rPr lang="it-IT" sz="1600" b="1" i="1" dirty="0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 </a:t>
            </a:r>
            <a:r>
              <a:rPr lang="it-IT" sz="1600" b="1" i="1" dirty="0" err="1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our</a:t>
            </a:r>
            <a:r>
              <a:rPr lang="it-IT" sz="1600" b="1" i="1" dirty="0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 </a:t>
            </a:r>
            <a:r>
              <a:rPr lang="it-IT" sz="1600" b="1" i="1" dirty="0" err="1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cities</a:t>
            </a:r>
            <a:r>
              <a:rPr lang="it-IT" sz="1600" b="1" i="1" dirty="0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 we </a:t>
            </a:r>
            <a:r>
              <a:rPr lang="it-IT" sz="1600" b="1" i="1" dirty="0" err="1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need</a:t>
            </a:r>
            <a:r>
              <a:rPr lang="it-IT" sz="1600" b="1" i="1" dirty="0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 to </a:t>
            </a:r>
            <a:r>
              <a:rPr lang="it-IT" sz="1600" b="1" i="1" dirty="0" err="1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move</a:t>
            </a:r>
            <a:r>
              <a:rPr lang="it-IT" sz="1600" b="1" i="1" dirty="0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 </a:t>
            </a:r>
            <a:r>
              <a:rPr lang="it-IT" sz="1600" b="1" i="1" dirty="0" err="1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responsably</a:t>
            </a:r>
            <a:r>
              <a:rPr lang="it-IT" sz="1600" b="1" i="1" dirty="0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: </a:t>
            </a:r>
            <a:r>
              <a:rPr lang="it-IT" sz="1600" b="1" i="1" dirty="0" err="1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choose</a:t>
            </a:r>
            <a:r>
              <a:rPr lang="it-IT" sz="1600" b="1" i="1" dirty="0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 public </a:t>
            </a:r>
            <a:r>
              <a:rPr lang="it-IT" sz="1600" b="1" i="1" dirty="0" err="1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transport</a:t>
            </a:r>
            <a:r>
              <a:rPr lang="it-IT" sz="1600" b="1" i="1" dirty="0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, </a:t>
            </a:r>
            <a:r>
              <a:rPr lang="it-IT" sz="1600" b="1" i="1" dirty="0" err="1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choose</a:t>
            </a:r>
            <a:r>
              <a:rPr lang="it-IT" sz="1600" b="1" i="1" dirty="0">
                <a:solidFill>
                  <a:srgbClr val="006680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 AMT .</a:t>
            </a:r>
            <a:endParaRPr lang="it-IT" sz="1500" b="1" i="1" dirty="0">
              <a:solidFill>
                <a:srgbClr val="006680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  <a:p>
            <a:pPr algn="r"/>
            <a:endParaRPr lang="it-IT" sz="1500" i="1" dirty="0">
              <a:solidFill>
                <a:srgbClr val="006680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8"/>
          <p:cNvSpPr>
            <a:spLocks noChangeArrowheads="1"/>
          </p:cNvSpPr>
          <p:nvPr/>
        </p:nvSpPr>
        <p:spPr bwMode="auto">
          <a:xfrm>
            <a:off x="119063" y="116632"/>
            <a:ext cx="584788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it-IT" altLang="it-IT" sz="24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Le novità di AMT per l’estate genovese</a:t>
            </a:r>
            <a:endParaRPr lang="it-IT" sz="2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23392" y="2732537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lunedì 3 luglio, in via sperimentale: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nuovi </a:t>
            </a:r>
            <a:r>
              <a:rPr lang="it-IT" dirty="0" err="1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Taxibus</a:t>
            </a:r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serali: </a:t>
            </a:r>
            <a:r>
              <a:rPr lang="it-IT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t89, t385, t516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nuovo </a:t>
            </a:r>
            <a:r>
              <a:rPr lang="it-IT" dirty="0" err="1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Taxibus</a:t>
            </a:r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diurno: </a:t>
            </a:r>
            <a:r>
              <a:rPr lang="it-IT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t32</a:t>
            </a:r>
            <a:endParaRPr lang="it-IT" b="1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23392" y="4437112"/>
            <a:ext cx="9793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lunedì 3 luglio: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Potenziamento del </a:t>
            </a:r>
            <a:r>
              <a:rPr lang="it-IT" b="1" dirty="0" err="1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Drinbus</a:t>
            </a:r>
            <a:r>
              <a:rPr lang="it-IT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Pegli/Multedo</a:t>
            </a:r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servizio fino a mezzanotte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Potenziamento delle linee </a:t>
            </a:r>
            <a:r>
              <a:rPr lang="it-IT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512</a:t>
            </a:r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513</a:t>
            </a:r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servizio anche nella fascia serale</a:t>
            </a:r>
            <a:endParaRPr lang="it-IT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23392" y="1242742"/>
            <a:ext cx="9793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lunedì 19 giugno fino a domenica 10 settembre: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Potenziamento delle linee serali </a:t>
            </a:r>
            <a:r>
              <a:rPr lang="it-IT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606, 607, N1 e N2</a:t>
            </a:r>
            <a:endParaRPr lang="it-IT" b="1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1"/>
          <a:stretch/>
        </p:blipFill>
        <p:spPr>
          <a:xfrm>
            <a:off x="8040216" y="1959141"/>
            <a:ext cx="3528392" cy="28076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5517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4"/>
          <a:stretch/>
        </p:blipFill>
        <p:spPr>
          <a:xfrm>
            <a:off x="191344" y="908008"/>
            <a:ext cx="2870340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Rettangolo 8"/>
          <p:cNvSpPr>
            <a:spLocks noChangeArrowheads="1"/>
          </p:cNvSpPr>
          <p:nvPr/>
        </p:nvSpPr>
        <p:spPr bwMode="auto">
          <a:xfrm>
            <a:off x="119063" y="116632"/>
            <a:ext cx="7016664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it-IT" altLang="it-IT" sz="24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Potenziamento linee serali da lunedì 19 giugno</a:t>
            </a:r>
            <a:endParaRPr lang="it-IT" sz="2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989402" y="908008"/>
            <a:ext cx="920259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AMT ha predisposto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potenziamento delle corse su alcune linee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serali:</a:t>
            </a:r>
          </a:p>
          <a:p>
            <a:endParaRPr lang="it-IT" sz="2200" b="1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200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606 e 607 (linee che collegano Boccadasse con Principe e Quinto con Brignole)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potenziate con più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corse al venerdì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sabato e nei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festivi. G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razie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somma dei due servizi si offre una corsa ogni quarto d’ora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circa</a:t>
            </a:r>
          </a:p>
          <a:p>
            <a:endParaRPr lang="it-IT" sz="3600" b="1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200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N1 e N2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potenziati con nuove coppie di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corse venerdì e sabato:  </a:t>
            </a:r>
            <a:endParaRPr lang="it-IT" sz="2200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19063" y="3839556"/>
            <a:ext cx="122413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N1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(Brignole-Pontedecimo): corse aggiuntive da Brignole alle </a:t>
            </a:r>
            <a:r>
              <a:rPr lang="it-IT" sz="2200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2.30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200" b="1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3.30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da Pontedecimo alle </a:t>
            </a:r>
            <a:r>
              <a:rPr lang="it-IT" sz="2200" b="1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3.20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2200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4.20</a:t>
            </a:r>
            <a:endParaRPr lang="it-IT" sz="2200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N1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(Brignole-Prato): corse aggiuntive da Brignole alle </a:t>
            </a:r>
            <a:r>
              <a:rPr lang="it-IT" sz="2200" b="1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2.30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2200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3.30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Prato alle </a:t>
            </a:r>
            <a:r>
              <a:rPr lang="it-IT" sz="2200" b="1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3.00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2200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4.00</a:t>
            </a:r>
            <a:endParaRPr lang="it-IT" sz="2200" dirty="0" smtClean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200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N2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(Nervi-Brignole): corse aggiuntive da Nervi alle </a:t>
            </a:r>
            <a:r>
              <a:rPr lang="it-IT" sz="2200" b="1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3.10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2200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4.10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Brignole alle </a:t>
            </a:r>
            <a:r>
              <a:rPr lang="it-IT" sz="2200" b="1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2.35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2200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3.40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2200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N2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(Voltri-Brignole): corse aggiuntive da Voltri alle </a:t>
            </a:r>
            <a:r>
              <a:rPr lang="it-IT" sz="2200" b="1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3.30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200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4.35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Brignole alle </a:t>
            </a:r>
            <a:r>
              <a:rPr lang="it-IT" sz="2200" b="1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2.35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2200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3.40</a:t>
            </a:r>
            <a:endParaRPr lang="it-IT" sz="2200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tangolo 8"/>
          <p:cNvSpPr>
            <a:spLocks noChangeArrowheads="1"/>
          </p:cNvSpPr>
          <p:nvPr/>
        </p:nvSpPr>
        <p:spPr bwMode="auto">
          <a:xfrm>
            <a:off x="119063" y="116632"/>
            <a:ext cx="8702639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lunedì 3 </a:t>
            </a:r>
            <a:r>
              <a:rPr lang="it-IT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luglio nuovi </a:t>
            </a:r>
            <a:r>
              <a:rPr lang="it-IT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Taxibus</a:t>
            </a:r>
            <a:r>
              <a:rPr lang="it-IT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attivati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via sperimentale</a:t>
            </a:r>
            <a:endParaRPr lang="fr-FR" altLang="it-IT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79376" y="1052736"/>
            <a:ext cx="871296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lunedì 3 luglio, in via sperimentale, partono 3 nuovi </a:t>
            </a:r>
            <a:r>
              <a:rPr lang="it-IT" sz="2200" dirty="0" err="1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Taxibus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serali, servizi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chiamata che andranno a coprire gli stessi percorsi e le fermate già in uso per le linee diurne 89 e 385, nel quartiere di San Fruttuoso, e 516, nella zona di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Sant’Ilario.</a:t>
            </a:r>
          </a:p>
          <a:p>
            <a:endParaRPr lang="it-IT" sz="2200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200" b="1" dirty="0" err="1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Taxibus</a:t>
            </a:r>
            <a:r>
              <a:rPr lang="it-IT" sz="2200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b="1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t89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(Piazza Martinez-Via Giovanni XXIII): corse previste alle ore 21.00, 22.00,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23.00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200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200" b="1" dirty="0" err="1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Taxibus</a:t>
            </a:r>
            <a:r>
              <a:rPr lang="it-IT" sz="2200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b="1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t385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(Via Torti-Via </a:t>
            </a:r>
            <a:r>
              <a:rPr lang="it-IT" sz="2200" dirty="0" err="1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Donaver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-Via Imperiale): corse previste alle ore 21.00, 22.00,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23.00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200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200" b="1" dirty="0" err="1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Taxibus</a:t>
            </a:r>
            <a:r>
              <a:rPr lang="it-IT" sz="2200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b="1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t516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(Largo E. </a:t>
            </a:r>
            <a:r>
              <a:rPr lang="it-IT" sz="2200" dirty="0" err="1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Pesce-Sant’Ilario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corse previste alle ore 22.50,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23.50</a:t>
            </a:r>
            <a:endParaRPr lang="it-IT" sz="2200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magin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1052736"/>
            <a:ext cx="2071447" cy="207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24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72668269-69EB-6F45-892F-F96B7C547F56}"/>
              </a:ext>
            </a:extLst>
          </p:cNvPr>
          <p:cNvSpPr/>
          <p:nvPr/>
        </p:nvSpPr>
        <p:spPr>
          <a:xfrm>
            <a:off x="160338" y="124571"/>
            <a:ext cx="841666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altLang="it-IT" sz="2300" b="1" dirty="0">
                <a:solidFill>
                  <a:srgbClr val="FFFFFF"/>
                </a:solidFill>
                <a:latin typeface="Arial"/>
              </a:rPr>
              <a:t>Da lunedì 3 luglio nuovi </a:t>
            </a:r>
            <a:r>
              <a:rPr lang="it-IT" altLang="it-IT" sz="2300" b="1" dirty="0" err="1">
                <a:solidFill>
                  <a:srgbClr val="FFFFFF"/>
                </a:solidFill>
                <a:latin typeface="Arial"/>
              </a:rPr>
              <a:t>Taxibus</a:t>
            </a:r>
            <a:r>
              <a:rPr lang="it-IT" altLang="it-IT" sz="2300" b="1" dirty="0">
                <a:solidFill>
                  <a:srgbClr val="FFFFFF"/>
                </a:solidFill>
                <a:latin typeface="Arial"/>
              </a:rPr>
              <a:t> attivati in via sperimentale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90210" y="1052736"/>
            <a:ext cx="110172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3 luglio sarà inoltre attivato in via sperimentale anche il nuovo </a:t>
            </a:r>
            <a:r>
              <a:rPr lang="it-IT" b="1" dirty="0" err="1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Taxibus</a:t>
            </a:r>
            <a:r>
              <a:rPr lang="it-IT" b="1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t32</a:t>
            </a:r>
            <a:r>
              <a:rPr lang="it-IT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che collegherà via Monte Sei Busi e via </a:t>
            </a:r>
            <a:r>
              <a:rPr lang="it-IT" dirty="0" err="1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Ortigara</a:t>
            </a:r>
            <a:r>
              <a:rPr lang="it-IT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via </a:t>
            </a:r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Teglia.</a:t>
            </a:r>
          </a:p>
          <a:p>
            <a:endParaRPr lang="it-IT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servizio t32 sarà attivo </a:t>
            </a:r>
            <a:r>
              <a:rPr lang="it-IT" b="1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lunedì al sabato</a:t>
            </a:r>
            <a:r>
              <a:rPr lang="it-IT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esclusi i festivi, con i seguenti orari</a:t>
            </a:r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it-IT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9.00</a:t>
            </a:r>
            <a:r>
              <a:rPr lang="it-IT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9.20, 9.40, 10.00, 10.20, 10.40, 11.00, 11.20, 11.40, 12.00, 16.00, 16.20, 16.40, 17.00, 17.20, 17.40, 18.00, 18.20, 18.40, 19.00.</a:t>
            </a:r>
          </a:p>
        </p:txBody>
      </p:sp>
      <p:sp>
        <p:nvSpPr>
          <p:cNvPr id="6" name="Rettangolo 5"/>
          <p:cNvSpPr/>
          <p:nvPr/>
        </p:nvSpPr>
        <p:spPr>
          <a:xfrm>
            <a:off x="5447928" y="4761023"/>
            <a:ext cx="50959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Salgono così a 18 i </a:t>
            </a:r>
            <a:r>
              <a:rPr lang="it-IT" b="1" dirty="0" err="1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Taxibus</a:t>
            </a:r>
            <a:r>
              <a:rPr lang="it-IT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attivi sul territorio urbano di Genova</a:t>
            </a:r>
            <a:endParaRPr lang="it-IT" b="1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48" y="4700045"/>
            <a:ext cx="3524250" cy="857250"/>
          </a:xfrm>
          <a:prstGeom prst="rect">
            <a:avLst/>
          </a:prstGeom>
        </p:spPr>
      </p:pic>
      <p:sp>
        <p:nvSpPr>
          <p:cNvPr id="9" name="Rettangolo arrotondato 8"/>
          <p:cNvSpPr/>
          <p:nvPr/>
        </p:nvSpPr>
        <p:spPr>
          <a:xfrm>
            <a:off x="911424" y="4437112"/>
            <a:ext cx="3960440" cy="1512168"/>
          </a:xfrm>
          <a:prstGeom prst="roundRect">
            <a:avLst/>
          </a:prstGeom>
          <a:noFill/>
          <a:ln w="38100">
            <a:solidFill>
              <a:srgbClr val="0066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8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tangolo 8"/>
          <p:cNvSpPr>
            <a:spLocks noChangeArrowheads="1"/>
          </p:cNvSpPr>
          <p:nvPr/>
        </p:nvSpPr>
        <p:spPr bwMode="auto">
          <a:xfrm>
            <a:off x="119063" y="116632"/>
            <a:ext cx="610936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Ulteriori potenziamenti da lunedì 3 luglio</a:t>
            </a:r>
            <a:endParaRPr lang="fr-FR" altLang="it-IT" sz="2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6797144" y="1351382"/>
            <a:ext cx="5437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Fino al 9 settembre, nel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Ponente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cittadino, potenziamento serale del </a:t>
            </a:r>
            <a:r>
              <a:rPr lang="it-IT" sz="2200" b="1" dirty="0" err="1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Drinbus</a:t>
            </a:r>
            <a:r>
              <a:rPr lang="it-IT" sz="2200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Pegli-Multedo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 </a:t>
            </a:r>
            <a:r>
              <a:rPr lang="it-IT" sz="2200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corse fino alla mezzanotte…</a:t>
            </a:r>
            <a:endParaRPr lang="it-IT" sz="2200" b="1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6797144" y="3284984"/>
            <a:ext cx="48995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…a Levante, potenziamento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servizio serale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linee </a:t>
            </a:r>
            <a:r>
              <a:rPr lang="it-IT" sz="2200" b="1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512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(Quarto (Via degli Iris) - Via Carrara - P.za Ragazzi del 99) e </a:t>
            </a:r>
            <a:r>
              <a:rPr lang="it-IT" sz="2200" b="1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513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(Via Nenni - Via Romana di Quarto - P.za Ragazzi del 99),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it-IT" sz="2200" b="1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corse anche nella fascia serale </a:t>
            </a:r>
            <a:r>
              <a:rPr lang="it-IT" sz="2200" dirty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fino al 10 </a:t>
            </a:r>
            <a:r>
              <a:rPr lang="it-IT" sz="2200" dirty="0" smtClean="0">
                <a:solidFill>
                  <a:srgbClr val="006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settembre.</a:t>
            </a:r>
            <a:endParaRPr lang="it-IT" sz="2200" b="1" dirty="0">
              <a:solidFill>
                <a:srgbClr val="006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351382"/>
            <a:ext cx="6145115" cy="43601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9805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8"/>
          <p:cNvSpPr>
            <a:spLocks noChangeArrowheads="1"/>
          </p:cNvSpPr>
          <p:nvPr/>
        </p:nvSpPr>
        <p:spPr bwMode="auto">
          <a:xfrm>
            <a:off x="3791744" y="2132856"/>
            <a:ext cx="4896544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it-IT" altLang="it-IT" sz="3200" b="1" dirty="0" smtClean="0">
                <a:solidFill>
                  <a:srgbClr val="006680"/>
                </a:solidFill>
                <a:latin typeface="Arial" panose="020B0604020202020204" pitchFamily="34" charset="0"/>
              </a:rPr>
              <a:t>Grazie per l’attenzione</a:t>
            </a:r>
            <a:endParaRPr lang="it-IT" sz="3200" b="1" dirty="0">
              <a:solidFill>
                <a:srgbClr val="006680"/>
              </a:solidFill>
              <a:latin typeface="Arial" panose="020B0604020202020204" pitchFamily="34" charset="0"/>
            </a:endParaRPr>
          </a:p>
        </p:txBody>
      </p:sp>
      <p:sp>
        <p:nvSpPr>
          <p:cNvPr id="25" name="Rettangolo 8"/>
          <p:cNvSpPr>
            <a:spLocks noChangeArrowheads="1"/>
          </p:cNvSpPr>
          <p:nvPr/>
        </p:nvSpPr>
        <p:spPr bwMode="auto">
          <a:xfrm>
            <a:off x="3575720" y="3789040"/>
            <a:ext cx="4896544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it-IT" altLang="it-IT" i="1" dirty="0" smtClean="0">
                <a:solidFill>
                  <a:srgbClr val="006680"/>
                </a:solidFill>
                <a:latin typeface="Arial" panose="020B0604020202020204" pitchFamily="34" charset="0"/>
              </a:rPr>
              <a:t>ilaria.gavuglio@amt.genova.it</a:t>
            </a:r>
            <a:endParaRPr lang="it-IT" i="1" dirty="0">
              <a:solidFill>
                <a:srgbClr val="00668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68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ruttura predefinita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ruttura predefinita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198405</TotalTime>
  <Words>588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7" baseType="lpstr">
      <vt:lpstr>Arial Unicode MS</vt:lpstr>
      <vt:lpstr>MS PGothic</vt:lpstr>
      <vt:lpstr>Arial</vt:lpstr>
      <vt:lpstr>Calibri</vt:lpstr>
      <vt:lpstr>Calibri Light</vt:lpstr>
      <vt:lpstr>Segoe Script</vt:lpstr>
      <vt:lpstr>Times New Roman</vt:lpstr>
      <vt:lpstr>Wingdings</vt:lpstr>
      <vt:lpstr>1_Struttura predefinita</vt:lpstr>
      <vt:lpstr>2_Struttura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Secci</dc:creator>
  <cp:lastModifiedBy>Ramagli Alessandra</cp:lastModifiedBy>
  <cp:revision>871</cp:revision>
  <cp:lastPrinted>2023-04-28T14:59:29Z</cp:lastPrinted>
  <dcterms:created xsi:type="dcterms:W3CDTF">2018-09-20T13:35:50Z</dcterms:created>
  <dcterms:modified xsi:type="dcterms:W3CDTF">2023-06-19T12:30:01Z</dcterms:modified>
</cp:coreProperties>
</file>