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6"/>
  </p:notesMasterIdLst>
  <p:sldIdLst>
    <p:sldId id="256" r:id="rId5"/>
    <p:sldId id="862" r:id="rId6"/>
    <p:sldId id="2147470013" r:id="rId7"/>
    <p:sldId id="2147470012" r:id="rId8"/>
    <p:sldId id="2147470005" r:id="rId9"/>
    <p:sldId id="2147470010" r:id="rId10"/>
    <p:sldId id="2147470006" r:id="rId11"/>
    <p:sldId id="2147470011" r:id="rId12"/>
    <p:sldId id="2147470009" r:id="rId13"/>
    <p:sldId id="383" r:id="rId14"/>
    <p:sldId id="547" r:id="rId15"/>
  </p:sldIdLst>
  <p:sldSz cx="12192000" cy="6858000"/>
  <p:notesSz cx="10234613" cy="1466215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7C80"/>
    <a:srgbClr val="A40000"/>
    <a:srgbClr val="FF3300"/>
    <a:srgbClr val="0000CC"/>
    <a:srgbClr val="00B050"/>
    <a:srgbClr val="33CC33"/>
    <a:srgbClr val="4472C4"/>
    <a:srgbClr val="339966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5268" autoAdjust="0"/>
  </p:normalViewPr>
  <p:slideViewPr>
    <p:cSldViewPr snapToGrid="0">
      <p:cViewPr varScale="1">
        <p:scale>
          <a:sx n="80" d="100"/>
          <a:sy n="80" d="100"/>
        </p:scale>
        <p:origin x="-104" y="-272"/>
      </p:cViewPr>
      <p:guideLst>
        <p:guide orient="horz" pos="2183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80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4436001" cy="735829"/>
          </a:xfrm>
          <a:prstGeom prst="rect">
            <a:avLst/>
          </a:prstGeom>
        </p:spPr>
        <p:txBody>
          <a:bodyPr vert="horz" lIns="124699" tIns="62350" rIns="124699" bIns="62350" rtlCol="0"/>
          <a:lstStyle>
            <a:lvl1pPr algn="l">
              <a:defRPr sz="16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796466" y="1"/>
            <a:ext cx="4436001" cy="735829"/>
          </a:xfrm>
          <a:prstGeom prst="rect">
            <a:avLst/>
          </a:prstGeom>
        </p:spPr>
        <p:txBody>
          <a:bodyPr vert="horz" lIns="124699" tIns="62350" rIns="124699" bIns="62350" rtlCol="0"/>
          <a:lstStyle>
            <a:lvl1pPr algn="r">
              <a:defRPr sz="1600"/>
            </a:lvl1pPr>
          </a:lstStyle>
          <a:p>
            <a:fld id="{375C033B-3A0A-40DB-9A80-FC46CE4DB3D6}" type="datetimeFigureOut">
              <a:rPr lang="it-IT" smtClean="0"/>
              <a:t>20/10/23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833563"/>
            <a:ext cx="8796337" cy="4948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24699" tIns="62350" rIns="124699" bIns="6235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1023034" y="7055684"/>
            <a:ext cx="8188550" cy="5773425"/>
          </a:xfrm>
          <a:prstGeom prst="rect">
            <a:avLst/>
          </a:prstGeom>
        </p:spPr>
        <p:txBody>
          <a:bodyPr vert="horz" lIns="124699" tIns="62350" rIns="124699" bIns="6235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4" y="13926323"/>
            <a:ext cx="4436001" cy="735829"/>
          </a:xfrm>
          <a:prstGeom prst="rect">
            <a:avLst/>
          </a:prstGeom>
        </p:spPr>
        <p:txBody>
          <a:bodyPr vert="horz" lIns="124699" tIns="62350" rIns="124699" bIns="62350" rtlCol="0" anchor="b"/>
          <a:lstStyle>
            <a:lvl1pPr algn="l">
              <a:defRPr sz="16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796466" y="13926323"/>
            <a:ext cx="4436001" cy="735829"/>
          </a:xfrm>
          <a:prstGeom prst="rect">
            <a:avLst/>
          </a:prstGeom>
        </p:spPr>
        <p:txBody>
          <a:bodyPr vert="horz" lIns="124699" tIns="62350" rIns="124699" bIns="62350" rtlCol="0" anchor="b"/>
          <a:lstStyle>
            <a:lvl1pPr algn="r">
              <a:defRPr sz="1600"/>
            </a:lvl1pPr>
          </a:lstStyle>
          <a:p>
            <a:fld id="{22F69A6C-E690-4D49-AFFB-048B0AD6ACE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2623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837AE5A-69F3-435D-BAA4-77045CE95770}" type="slidenum">
              <a:t>‹n.›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1122480"/>
            <a:ext cx="1036296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it-IT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F648F86-D3DB-4166-9D56-B109C31BDBD8}" type="slidenum">
              <a:t>‹n.›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914400" y="1122480"/>
            <a:ext cx="1036296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it-IT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7858DFD-44B3-4913-8EB7-34CFD61939B9}" type="slidenum">
              <a:t>‹n.›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14400" y="1122480"/>
            <a:ext cx="1036296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it-IT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8B1F2AA-CB7A-4712-8B66-FF7072E5F006}" type="slidenum">
              <a:t>‹n.›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9A0280-83A5-4735-9616-C2089BC5A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A5C2D3-DE24-4B74-AAC6-0BBDE28D5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14730F-9ACF-45EB-B4DF-A1369FB66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D60AF-C4A7-4E5C-A3F6-B82C51020803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4516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811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/>
          <p:cNvSpPr>
            <a:spLocks noGrp="1"/>
          </p:cNvSpPr>
          <p:nvPr>
            <p:ph type="body" idx="10"/>
          </p:nvPr>
        </p:nvSpPr>
        <p:spPr>
          <a:xfrm>
            <a:off x="9369250" y="6637509"/>
            <a:ext cx="2658211" cy="205628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1604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2500"/>
              </a:lnSpc>
              <a:spcAft>
                <a:spcPts val="0"/>
              </a:spcAft>
            </a:pPr>
            <a:r>
              <a:rPr lang="it-IT" sz="1410" spc="0">
                <a:solidFill>
                  <a:srgbClr val="000000"/>
                </a:solidFill>
                <a:latin typeface="Arial" panose="02020603050405020304" pitchFamily="2"/>
              </a:rPr>
              <a:t>STAZIONE MOLASSANA </a:t>
            </a:r>
          </a:p>
        </p:txBody>
      </p:sp>
    </p:spTree>
    <p:extLst>
      <p:ext uri="{BB962C8B-B14F-4D97-AF65-F5344CB8AC3E}">
        <p14:creationId xmlns:p14="http://schemas.microsoft.com/office/powerpoint/2010/main" val="3070421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1122480"/>
            <a:ext cx="1036296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it-IT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9435604-ACF4-4A7D-9FAF-1E0BCE05DE53}" type="slidenum">
              <a:t>‹n.›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14400" y="1122480"/>
            <a:ext cx="1036296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it-IT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BF3CEA1-CB5D-4C66-AC0D-F904DDBCA166}" type="slidenum">
              <a:t>‹n.›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1122480"/>
            <a:ext cx="1036296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it-IT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6526B9B-5691-448B-9D7C-879E4755796B}" type="slidenum">
              <a:t>‹n.›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914400" y="1122480"/>
            <a:ext cx="1036296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it-IT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95BB419-B00B-4BB3-A73B-E0038B2D4BD1}" type="slidenum">
              <a:t>‹n.›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914400" y="1122480"/>
            <a:ext cx="10362960" cy="11066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9F6CE17-ADE3-437C-86A4-07F1F5967EE3}" type="slidenum">
              <a:t>‹n.›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914400" y="1122480"/>
            <a:ext cx="1036296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it-IT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CA865CE-81E8-48A0-A496-B3BAEDEACD4F}" type="slidenum">
              <a:t>‹n.›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914400" y="1122480"/>
            <a:ext cx="1036296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it-IT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C0BA463-F69A-47ED-8EF8-85075D763A1B}" type="slidenum">
              <a:t>‹n.›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4400" y="1122480"/>
            <a:ext cx="1036296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it-IT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ABDB2EF-20C1-4D09-A164-44771347D4F3}" type="slidenum">
              <a:t>‹n.›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1122480"/>
            <a:ext cx="10362960" cy="23871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it-IT" sz="6000" b="0" strike="noStrike" spc="-1">
                <a:solidFill>
                  <a:srgbClr val="000000"/>
                </a:solidFill>
                <a:latin typeface="Calibri Light"/>
              </a:rPr>
              <a:t>Fare clic per modificare lo stile del titolo dello schema</a:t>
            </a:r>
            <a:endParaRPr lang="it-IT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it-IT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endParaRPr lang="it-IT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it-IT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it-IT" sz="1400" b="0" strike="noStrike" spc="-1">
                <a:latin typeface="Times New Roman"/>
              </a:rPr>
              <a:t>Footer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lang="it-IT" sz="1200" b="0" strike="noStrike" spc="-1">
                <a:solidFill>
                  <a:srgbClr val="898989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5004F3E-75C9-4416-B28A-918AEEE3381F}" type="slidenum">
              <a:rPr lang="it-IT" sz="1200" b="0" strike="noStrike" spc="-1">
                <a:solidFill>
                  <a:srgbClr val="898989"/>
                </a:solidFill>
                <a:latin typeface="Calibri"/>
              </a:rPr>
              <a:t>‹n.›</a:t>
            </a:fld>
            <a:endParaRPr lang="it-IT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Secondo livello struttura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Terzo livello struttura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Quarto livello struttura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Quinto livello struttura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Sesto livello struttura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tiff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asellaDiTesto 8"/>
          <p:cNvSpPr/>
          <p:nvPr/>
        </p:nvSpPr>
        <p:spPr>
          <a:xfrm>
            <a:off x="1632873" y="1402139"/>
            <a:ext cx="898164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b="1" strike="noStrike" spc="-1" dirty="0">
                <a:solidFill>
                  <a:srgbClr val="000000"/>
                </a:solidFill>
                <a:latin typeface="Arial"/>
              </a:rPr>
              <a:t>Comune di Genova</a:t>
            </a:r>
            <a:endParaRPr lang="it-IT" b="0" strike="noStrike" spc="-1" dirty="0">
              <a:latin typeface="Arial"/>
            </a:endParaRPr>
          </a:p>
        </p:txBody>
      </p:sp>
      <p:sp>
        <p:nvSpPr>
          <p:cNvPr id="42" name="CasellaDiTesto 2"/>
          <p:cNvSpPr/>
          <p:nvPr/>
        </p:nvSpPr>
        <p:spPr>
          <a:xfrm>
            <a:off x="2303597" y="3322770"/>
            <a:ext cx="7403104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3200" b="1" strike="noStrike" spc="-1" dirty="0">
                <a:solidFill>
                  <a:srgbClr val="C00000"/>
                </a:solidFill>
                <a:latin typeface="Arial"/>
              </a:rPr>
              <a:t>Presentazione progetto </a:t>
            </a:r>
            <a:r>
              <a:rPr lang="it-IT" sz="3200" b="1" strike="noStrike" spc="-1" dirty="0" err="1">
                <a:solidFill>
                  <a:srgbClr val="C00000"/>
                </a:solidFill>
                <a:latin typeface="Arial"/>
              </a:rPr>
              <a:t>SkyMetro</a:t>
            </a:r>
            <a:endParaRPr lang="it-IT" sz="3200" b="1" strike="noStrike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43" name="CasellaDiTesto 2"/>
          <p:cNvSpPr/>
          <p:nvPr/>
        </p:nvSpPr>
        <p:spPr>
          <a:xfrm>
            <a:off x="6005149" y="5445000"/>
            <a:ext cx="181821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it-IT" sz="2000" b="0" strike="noStrike" spc="-1" dirty="0">
              <a:latin typeface="Arial"/>
            </a:endParaRPr>
          </a:p>
        </p:txBody>
      </p:sp>
      <p:pic>
        <p:nvPicPr>
          <p:cNvPr id="44" name="Immagine 2"/>
          <p:cNvPicPr/>
          <p:nvPr/>
        </p:nvPicPr>
        <p:blipFill>
          <a:blip r:embed="rId2"/>
          <a:stretch/>
        </p:blipFill>
        <p:spPr>
          <a:xfrm>
            <a:off x="5334120" y="114480"/>
            <a:ext cx="1523520" cy="1261800"/>
          </a:xfrm>
          <a:prstGeom prst="rect">
            <a:avLst/>
          </a:prstGeom>
          <a:ln w="0">
            <a:noFill/>
          </a:ln>
        </p:spPr>
      </p:pic>
      <p:sp>
        <p:nvSpPr>
          <p:cNvPr id="8" name="CasellaDiTesto 2">
            <a:extLst>
              <a:ext uri="{FF2B5EF4-FFF2-40B4-BE49-F238E27FC236}">
                <a16:creationId xmlns:a16="http://schemas.microsoft.com/office/drawing/2014/main" xmlns="" id="{6FBAA073-466E-20F3-EDF0-EC2AF00DF5E6}"/>
              </a:ext>
            </a:extLst>
          </p:cNvPr>
          <p:cNvSpPr/>
          <p:nvPr/>
        </p:nvSpPr>
        <p:spPr>
          <a:xfrm>
            <a:off x="4364988" y="6042166"/>
            <a:ext cx="353505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2000" strike="noStrike" spc="-1" dirty="0">
                <a:latin typeface="Arial"/>
              </a:rPr>
              <a:t>1</a:t>
            </a:r>
            <a:r>
              <a:rPr lang="it-IT" sz="2000" spc="-1" dirty="0">
                <a:latin typeface="Arial"/>
              </a:rPr>
              <a:t>9</a:t>
            </a:r>
            <a:r>
              <a:rPr lang="it-IT" sz="2000" strike="noStrike" spc="-1" dirty="0">
                <a:latin typeface="Arial"/>
              </a:rPr>
              <a:t> </a:t>
            </a:r>
            <a:r>
              <a:rPr lang="it-IT" sz="2000" spc="-1" dirty="0">
                <a:latin typeface="Arial"/>
              </a:rPr>
              <a:t>O</a:t>
            </a:r>
            <a:r>
              <a:rPr lang="it-IT" sz="2000" strike="noStrike" spc="-1" dirty="0">
                <a:latin typeface="Arial"/>
              </a:rPr>
              <a:t>ttobre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8373D3CB-79BE-68D0-DBFD-A758903CF3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5" b="54139"/>
          <a:stretch/>
        </p:blipFill>
        <p:spPr>
          <a:xfrm>
            <a:off x="1434724" y="1347661"/>
            <a:ext cx="9076061" cy="151739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A41763EE-589C-C983-E753-97FF6D4692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" b="73612"/>
          <a:stretch/>
        </p:blipFill>
        <p:spPr>
          <a:xfrm>
            <a:off x="1484004" y="3873472"/>
            <a:ext cx="9228067" cy="151739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BEA40B95-B9EA-8868-8197-B7A8611589AB}"/>
              </a:ext>
            </a:extLst>
          </p:cNvPr>
          <p:cNvSpPr txBox="1"/>
          <p:nvPr/>
        </p:nvSpPr>
        <p:spPr>
          <a:xfrm>
            <a:off x="5391812" y="3032809"/>
            <a:ext cx="2680542" cy="2700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55" b="1" dirty="0"/>
              <a:t>Prospetto longitudinale (tipologico)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F508B348-EABD-60A8-38B2-A894C94ADE80}"/>
              </a:ext>
            </a:extLst>
          </p:cNvPr>
          <p:cNvSpPr txBox="1"/>
          <p:nvPr/>
        </p:nvSpPr>
        <p:spPr>
          <a:xfrm>
            <a:off x="5465934" y="5889762"/>
            <a:ext cx="2961067" cy="2700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55" b="1" dirty="0"/>
              <a:t>Planimetria Piano banchine (tipologico)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1944BEB8-B30B-9B00-BD7D-2FA57C3F91D4}"/>
              </a:ext>
            </a:extLst>
          </p:cNvPr>
          <p:cNvSpPr/>
          <p:nvPr/>
        </p:nvSpPr>
        <p:spPr>
          <a:xfrm>
            <a:off x="7396599" y="75009"/>
            <a:ext cx="3430250" cy="191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55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46299783-A4F4-7FAD-3762-721B18379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934" y="6266520"/>
            <a:ext cx="2456901" cy="45724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D0D27BC2-C86C-5C1F-1E0B-C28F50DECE5C}"/>
              </a:ext>
            </a:extLst>
          </p:cNvPr>
          <p:cNvSpPr/>
          <p:nvPr/>
        </p:nvSpPr>
        <p:spPr>
          <a:xfrm>
            <a:off x="190500" y="48926"/>
            <a:ext cx="11811000" cy="830262"/>
          </a:xfrm>
          <a:prstGeom prst="rect">
            <a:avLst/>
          </a:prstGeom>
          <a:solidFill>
            <a:srgbClr val="D61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100" b="1" dirty="0">
                <a:solidFill>
                  <a:prstClr val="white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SKYMETRO – SCHEMA STAZIONE TIPO</a:t>
            </a:r>
          </a:p>
        </p:txBody>
      </p:sp>
    </p:spTree>
    <p:extLst>
      <p:ext uri="{BB962C8B-B14F-4D97-AF65-F5344CB8AC3E}">
        <p14:creationId xmlns:p14="http://schemas.microsoft.com/office/powerpoint/2010/main" val="1708984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C56DC94A-1319-C4BD-A612-C4E9FA95E2FC}"/>
              </a:ext>
            </a:extLst>
          </p:cNvPr>
          <p:cNvSpPr/>
          <p:nvPr/>
        </p:nvSpPr>
        <p:spPr>
          <a:xfrm>
            <a:off x="7396599" y="75009"/>
            <a:ext cx="3430250" cy="191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55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7A835DC2-5D2C-5070-F161-1BE08FCDE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 t="4146" r="18407" b="15906"/>
          <a:stretch/>
        </p:blipFill>
        <p:spPr bwMode="auto">
          <a:xfrm>
            <a:off x="2607035" y="1174565"/>
            <a:ext cx="6162783" cy="494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B26E4043-B89E-B603-E048-0FE2536BB8D3}"/>
              </a:ext>
            </a:extLst>
          </p:cNvPr>
          <p:cNvSpPr/>
          <p:nvPr/>
        </p:nvSpPr>
        <p:spPr>
          <a:xfrm>
            <a:off x="6558863" y="3137870"/>
            <a:ext cx="2107588" cy="120381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55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F8A46D1A-C4EC-16EC-7AD1-4A8779C57296}"/>
              </a:ext>
            </a:extLst>
          </p:cNvPr>
          <p:cNvSpPr txBox="1"/>
          <p:nvPr/>
        </p:nvSpPr>
        <p:spPr>
          <a:xfrm>
            <a:off x="8666451" y="3395077"/>
            <a:ext cx="1456676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55" b="1" dirty="0"/>
              <a:t>Nodo di scambio bus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EF1D43CE-C367-B96E-828F-723F8112C77A}"/>
              </a:ext>
            </a:extLst>
          </p:cNvPr>
          <p:cNvSpPr/>
          <p:nvPr/>
        </p:nvSpPr>
        <p:spPr>
          <a:xfrm rot="3739890">
            <a:off x="3209989" y="3264721"/>
            <a:ext cx="3290356" cy="178599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55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272F2033-EB6B-13B2-C70A-0C178CEA9120}"/>
              </a:ext>
            </a:extLst>
          </p:cNvPr>
          <p:cNvSpPr txBox="1"/>
          <p:nvPr/>
        </p:nvSpPr>
        <p:spPr>
          <a:xfrm>
            <a:off x="2846351" y="3515871"/>
            <a:ext cx="1275546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55" b="1" dirty="0"/>
              <a:t>Posti auto privati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28C00D16-1776-2092-D671-2624FDEDC603}"/>
              </a:ext>
            </a:extLst>
          </p:cNvPr>
          <p:cNvSpPr/>
          <p:nvPr/>
        </p:nvSpPr>
        <p:spPr>
          <a:xfrm>
            <a:off x="190500" y="48926"/>
            <a:ext cx="11811000" cy="830262"/>
          </a:xfrm>
          <a:prstGeom prst="rect">
            <a:avLst/>
          </a:prstGeom>
          <a:solidFill>
            <a:srgbClr val="D61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100" b="1" dirty="0">
                <a:solidFill>
                  <a:prstClr val="white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SKYMETRO – NUOVO PARCHEGGIO INTERSCAMBIO A MOLASSANA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2F2BF797-0080-F170-97C1-D86DF58E2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934" y="6266520"/>
            <a:ext cx="2456901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57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Segnaposto numero diapositiva 2">
            <a:extLst>
              <a:ext uri="{FF2B5EF4-FFF2-40B4-BE49-F238E27FC236}">
                <a16:creationId xmlns:a16="http://schemas.microsoft.com/office/drawing/2014/main" xmlns="" id="{5D375182-20E6-A5CA-3296-9FE5F984A8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324975" y="6492875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A470C5E-9788-4FD8-8730-9B797DD5FE7A}" type="slidenum">
              <a:rPr lang="it-IT" altLang="it-IT" sz="1200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200" dirty="0"/>
          </a:p>
        </p:txBody>
      </p:sp>
      <p:sp>
        <p:nvSpPr>
          <p:cNvPr id="2" name="Rettangolo 9">
            <a:extLst>
              <a:ext uri="{FF2B5EF4-FFF2-40B4-BE49-F238E27FC236}">
                <a16:creationId xmlns:a16="http://schemas.microsoft.com/office/drawing/2014/main" xmlns="" id="{18C974BD-6998-569B-170D-3B03BD40D1E0}"/>
              </a:ext>
            </a:extLst>
          </p:cNvPr>
          <p:cNvSpPr/>
          <p:nvPr/>
        </p:nvSpPr>
        <p:spPr>
          <a:xfrm>
            <a:off x="407880" y="9331"/>
            <a:ext cx="11448360" cy="829440"/>
          </a:xfrm>
          <a:prstGeom prst="rect">
            <a:avLst/>
          </a:prstGeom>
          <a:solidFill>
            <a:srgbClr val="D72F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8760" tIns="34200" rIns="68760" bIns="342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2100" b="1" spc="-1" dirty="0">
                <a:solidFill>
                  <a:srgbClr val="FFFFFF"/>
                </a:solidFill>
                <a:ea typeface="Cambria"/>
              </a:rPr>
              <a:t>TRASPORTO PUBBLICO: SVILUPPO DELLA RETE METROPOLITANA</a:t>
            </a:r>
            <a:endParaRPr lang="it-IT" sz="2100" spc="-1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31A0F8F1-6E6C-4D5E-89E7-87B2EB0FA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609" y="6134299"/>
            <a:ext cx="2456901" cy="457240"/>
          </a:xfrm>
          <a:prstGeom prst="rect">
            <a:avLst/>
          </a:prstGeom>
        </p:spPr>
      </p:pic>
      <p:sp>
        <p:nvSpPr>
          <p:cNvPr id="15" name="PlaceHolder 1"/>
          <p:cNvSpPr txBox="1">
            <a:spLocks/>
          </p:cNvSpPr>
          <p:nvPr/>
        </p:nvSpPr>
        <p:spPr>
          <a:xfrm>
            <a:off x="9325080" y="649296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defPPr>
              <a:defRPr lang="it-IT"/>
            </a:defPPr>
            <a:lvl1pPr marL="0" algn="r" defTabSz="914400" rtl="0" eaLnBrk="1" latinLnBrk="0" hangingPunct="1">
              <a:lnSpc>
                <a:spcPct val="100000"/>
              </a:lnSpc>
              <a:buNone/>
              <a:defRPr lang="it-IT" sz="1200" b="0" strike="noStrike" kern="1200" spc="-1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806A436-959A-4EA2-B474-903A3EFC4312}" type="slidenum">
              <a:rPr lang="it-IT" smtClean="0"/>
              <a:pPr/>
              <a:t>2</a:t>
            </a:fld>
            <a:endParaRPr lang="it-IT" dirty="0">
              <a:latin typeface="Times New Roman"/>
            </a:endParaRPr>
          </a:p>
        </p:txBody>
      </p:sp>
      <p:grpSp>
        <p:nvGrpSpPr>
          <p:cNvPr id="40" name="Gruppo 39"/>
          <p:cNvGrpSpPr/>
          <p:nvPr/>
        </p:nvGrpSpPr>
        <p:grpSpPr>
          <a:xfrm>
            <a:off x="192970" y="890857"/>
            <a:ext cx="11491766" cy="5161852"/>
            <a:chOff x="192970" y="890857"/>
            <a:chExt cx="11491766" cy="5161852"/>
          </a:xfrm>
        </p:grpSpPr>
        <p:pic>
          <p:nvPicPr>
            <p:cNvPr id="39" name="Immagine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382" y="890857"/>
              <a:ext cx="11105354" cy="5161852"/>
            </a:xfrm>
            <a:prstGeom prst="rect">
              <a:avLst/>
            </a:prstGeom>
          </p:spPr>
        </p:pic>
        <p:grpSp>
          <p:nvGrpSpPr>
            <p:cNvPr id="37" name="Gruppo 36"/>
            <p:cNvGrpSpPr/>
            <p:nvPr/>
          </p:nvGrpSpPr>
          <p:grpSpPr>
            <a:xfrm>
              <a:off x="192970" y="1073943"/>
              <a:ext cx="4478337" cy="831086"/>
              <a:chOff x="301035" y="1134190"/>
              <a:chExt cx="4478337" cy="831086"/>
            </a:xfrm>
          </p:grpSpPr>
          <p:sp>
            <p:nvSpPr>
              <p:cNvPr id="16" name="CasellaDiTesto 1">
                <a:extLst>
                  <a:ext uri="{FF2B5EF4-FFF2-40B4-BE49-F238E27FC236}">
                    <a16:creationId xmlns:a16="http://schemas.microsoft.com/office/drawing/2014/main" xmlns="" id="{324D3671-5523-4284-A114-9372F85108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1035" y="1134190"/>
                <a:ext cx="4478337" cy="831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it-IT" sz="1200" dirty="0">
                    <a:latin typeface="Arial" panose="020B0604020202020204" pitchFamily="34" charset="0"/>
                  </a:rPr>
                  <a:t>               TRATTE METRO ESISTENTI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it-IT" sz="1200" dirty="0">
                    <a:latin typeface="Arial" panose="020B0604020202020204" pitchFamily="34" charset="0"/>
                  </a:rPr>
                  <a:t>               TRATTE METRO FINANZIATE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it-IT" sz="1200" dirty="0">
                    <a:latin typeface="Arial" panose="020B0604020202020204" pitchFamily="34" charset="0"/>
                  </a:rPr>
                  <a:t>               TRATTE PROPOSTE PER ESPANSIONE METRO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it-IT" sz="1200" dirty="0">
                    <a:latin typeface="Arial" panose="020B0604020202020204" pitchFamily="34" charset="0"/>
                  </a:rPr>
                  <a:t>               TRATTE METRO PROLUNGAMENTI FUTURI </a:t>
                </a:r>
              </a:p>
            </p:txBody>
          </p:sp>
          <p:cxnSp>
            <p:nvCxnSpPr>
              <p:cNvPr id="17" name="Connettore diritto 16">
                <a:extLst>
                  <a:ext uri="{FF2B5EF4-FFF2-40B4-BE49-F238E27FC236}">
                    <a16:creationId xmlns:a16="http://schemas.microsoft.com/office/drawing/2014/main" xmlns="" id="{F4B10A7D-BBE5-4A9F-B4A9-E269A171D63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40734" y="1269971"/>
                <a:ext cx="487362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ttore diritto 17">
                <a:extLst>
                  <a:ext uri="{FF2B5EF4-FFF2-40B4-BE49-F238E27FC236}">
                    <a16:creationId xmlns:a16="http://schemas.microsoft.com/office/drawing/2014/main" xmlns="" id="{03740D96-699E-44C1-BE26-6976B2374B6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40734" y="1456828"/>
                <a:ext cx="487362" cy="0"/>
              </a:xfrm>
              <a:prstGeom prst="line">
                <a:avLst/>
              </a:prstGeom>
              <a:ln w="508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diritto 18">
                <a:extLst>
                  <a:ext uri="{FF2B5EF4-FFF2-40B4-BE49-F238E27FC236}">
                    <a16:creationId xmlns:a16="http://schemas.microsoft.com/office/drawing/2014/main" xmlns="" id="{D2C234FD-44C6-4851-963D-F9975DAF9EF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40734" y="1641630"/>
                <a:ext cx="487362" cy="0"/>
              </a:xfrm>
              <a:prstGeom prst="line">
                <a:avLst/>
              </a:prstGeom>
              <a:ln w="50800">
                <a:solidFill>
                  <a:srgbClr val="0033CC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diritto 19">
                <a:extLst>
                  <a:ext uri="{FF2B5EF4-FFF2-40B4-BE49-F238E27FC236}">
                    <a16:creationId xmlns:a16="http://schemas.microsoft.com/office/drawing/2014/main" xmlns="" id="{342C27B5-2A42-4605-9F7C-8310FBC79F0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40734" y="1822606"/>
                <a:ext cx="487362" cy="0"/>
              </a:xfrm>
              <a:prstGeom prst="line">
                <a:avLst/>
              </a:prstGeom>
              <a:ln w="50800">
                <a:solidFill>
                  <a:srgbClr val="FFFF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xmlns="" id="{5A8A5F50-EF59-4618-89AB-CDC4767C2434}"/>
                </a:ext>
              </a:extLst>
            </p:cNvPr>
            <p:cNvSpPr txBox="1"/>
            <p:nvPr/>
          </p:nvSpPr>
          <p:spPr bwMode="auto">
            <a:xfrm>
              <a:off x="662075" y="3062358"/>
              <a:ext cx="947650" cy="306613"/>
            </a:xfrm>
            <a:prstGeom prst="rect">
              <a:avLst/>
            </a:prstGeom>
            <a:solidFill>
              <a:srgbClr val="FFFF99">
                <a:alpha val="70000"/>
              </a:srgbClr>
            </a:solidFill>
            <a:ln>
              <a:solidFill>
                <a:srgbClr val="FFFF99"/>
              </a:solidFill>
            </a:ln>
          </p:spPr>
          <p:txBody>
            <a:bodyPr wrap="square" lIns="14664" tIns="14664" rIns="14664" bIns="14664">
              <a:spAutoFit/>
            </a:bodyPr>
            <a:lstStyle>
              <a:defPPr>
                <a:defRPr lang="it-IT"/>
              </a:defPPr>
              <a:lvl1pPr algn="ctr">
                <a:defRPr sz="700"/>
              </a:lvl1pPr>
            </a:lstStyle>
            <a:p>
              <a:pPr>
                <a:defRPr/>
              </a:pPr>
              <a:r>
                <a:rPr lang="it-IT" sz="900" b="1" dirty="0">
                  <a:latin typeface="Arial" panose="020B0604020202020204" pitchFamily="34" charset="0"/>
                </a:rPr>
                <a:t>SESTRI</a:t>
              </a:r>
            </a:p>
            <a:p>
              <a:pPr>
                <a:defRPr/>
              </a:pPr>
              <a:r>
                <a:rPr lang="it-IT" sz="900" b="1" dirty="0">
                  <a:latin typeface="Arial" panose="020B0604020202020204" pitchFamily="34" charset="0"/>
                </a:rPr>
                <a:t>Merano-Corsi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xmlns="" id="{2A71F126-A99A-404B-9B00-4A2392C53879}"/>
                </a:ext>
              </a:extLst>
            </p:cNvPr>
            <p:cNvSpPr txBox="1"/>
            <p:nvPr/>
          </p:nvSpPr>
          <p:spPr bwMode="auto">
            <a:xfrm>
              <a:off x="2934697" y="2515188"/>
              <a:ext cx="803275" cy="168114"/>
            </a:xfrm>
            <a:prstGeom prst="rect">
              <a:avLst/>
            </a:prstGeom>
            <a:solidFill>
              <a:srgbClr val="EA7B00">
                <a:alpha val="70000"/>
              </a:srgbClr>
            </a:solidFill>
          </p:spPr>
          <p:txBody>
            <a:bodyPr lIns="14664" tIns="14664" rIns="14664" bIns="14664">
              <a:spAutoFit/>
            </a:bodyPr>
            <a:lstStyle>
              <a:defPPr>
                <a:defRPr lang="it-IT"/>
              </a:defPPr>
              <a:lvl1pPr algn="ctr">
                <a:defRPr sz="896" b="1">
                  <a:latin typeface="Arial" panose="020B0604020202020204" pitchFamily="34" charset="0"/>
                </a:defRPr>
              </a:lvl1pPr>
            </a:lstStyle>
            <a:p>
              <a:r>
                <a:rPr lang="it-IT" dirty="0"/>
                <a:t>RIVAROLO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xmlns="" id="{FB4A31FD-E0FC-414B-9D93-E58FA0BF2EBE}"/>
                </a:ext>
              </a:extLst>
            </p:cNvPr>
            <p:cNvSpPr txBox="1"/>
            <p:nvPr/>
          </p:nvSpPr>
          <p:spPr bwMode="auto">
            <a:xfrm>
              <a:off x="8531857" y="4575793"/>
              <a:ext cx="1054443" cy="306613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7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wrap="square" lIns="14664" tIns="14664" rIns="14664" bIns="14664">
              <a:spAutoFit/>
            </a:bodyPr>
            <a:lstStyle>
              <a:defPPr>
                <a:defRPr lang="it-IT"/>
              </a:defPPr>
              <a:lvl1pPr algn="ctr">
                <a:defRPr sz="1000" b="1">
                  <a:latin typeface="Arial" panose="020B0604020202020204" pitchFamily="34" charset="0"/>
                </a:defRPr>
              </a:lvl1pPr>
            </a:lstStyle>
            <a:p>
              <a:r>
                <a:rPr lang="it-IT" sz="900" dirty="0"/>
                <a:t>PS S.MARTINO</a:t>
              </a:r>
            </a:p>
            <a:p>
              <a:r>
                <a:rPr lang="it-IT" sz="900" dirty="0"/>
                <a:t>Via Mosso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xmlns="" id="{C082B6EB-5DB4-47BC-BA7B-33DC5A0BD534}"/>
                </a:ext>
              </a:extLst>
            </p:cNvPr>
            <p:cNvSpPr txBox="1"/>
            <p:nvPr/>
          </p:nvSpPr>
          <p:spPr bwMode="auto">
            <a:xfrm>
              <a:off x="7917861" y="5353435"/>
              <a:ext cx="1163322" cy="306613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7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wrap="square" lIns="14664" tIns="14664" rIns="14664" bIns="14664">
              <a:spAutoFit/>
            </a:bodyPr>
            <a:lstStyle>
              <a:defPPr>
                <a:defRPr lang="it-IT"/>
              </a:defPPr>
              <a:lvl1pPr algn="ctr">
                <a:defRPr sz="700"/>
              </a:lvl1pPr>
            </a:lstStyle>
            <a:p>
              <a:pPr>
                <a:defRPr/>
              </a:pPr>
              <a:r>
                <a:rPr lang="it-IT" sz="900" b="1" dirty="0">
                  <a:latin typeface="Arial" panose="020B0604020202020204" pitchFamily="34" charset="0"/>
                </a:rPr>
                <a:t>H S.MARTINO</a:t>
              </a:r>
            </a:p>
            <a:p>
              <a:pPr>
                <a:defRPr/>
              </a:pPr>
              <a:r>
                <a:rPr lang="it-IT" sz="900" b="1" dirty="0">
                  <a:latin typeface="Arial" panose="020B0604020202020204" pitchFamily="34" charset="0"/>
                </a:rPr>
                <a:t>Benedetto XV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xmlns="" id="{CC907C71-3E04-4507-83F8-554A27A2BA04}"/>
                </a:ext>
              </a:extLst>
            </p:cNvPr>
            <p:cNvSpPr txBox="1"/>
            <p:nvPr/>
          </p:nvSpPr>
          <p:spPr bwMode="auto">
            <a:xfrm>
              <a:off x="2934697" y="2909508"/>
              <a:ext cx="803275" cy="168275"/>
            </a:xfrm>
            <a:prstGeom prst="rect">
              <a:avLst/>
            </a:prstGeom>
            <a:solidFill>
              <a:srgbClr val="EA7B00">
                <a:alpha val="70000"/>
              </a:srgbClr>
            </a:solidFill>
          </p:spPr>
          <p:txBody>
            <a:bodyPr lIns="14664" tIns="14664" rIns="14664" bIns="14664">
              <a:spAutoFit/>
            </a:bodyPr>
            <a:lstStyle>
              <a:defPPr>
                <a:defRPr lang="it-IT"/>
              </a:defPPr>
              <a:lvl1pPr algn="ctr">
                <a:defRPr sz="700"/>
              </a:lvl1pPr>
            </a:lstStyle>
            <a:p>
              <a:pPr>
                <a:defRPr/>
              </a:pPr>
              <a:r>
                <a:rPr lang="it-IT" sz="896" b="1" dirty="0">
                  <a:latin typeface="Arial" panose="020B0604020202020204" pitchFamily="34" charset="0"/>
                </a:rPr>
                <a:t>CANEPARI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xmlns="" id="{BC9998B7-69DE-42D2-9288-BA191B57B3E1}"/>
                </a:ext>
              </a:extLst>
            </p:cNvPr>
            <p:cNvSpPr txBox="1"/>
            <p:nvPr/>
          </p:nvSpPr>
          <p:spPr bwMode="auto">
            <a:xfrm>
              <a:off x="3415709" y="3388046"/>
              <a:ext cx="458787" cy="167473"/>
            </a:xfrm>
            <a:prstGeom prst="rect">
              <a:avLst/>
            </a:prstGeom>
            <a:solidFill>
              <a:srgbClr val="C00000">
                <a:alpha val="66000"/>
              </a:srgbClr>
            </a:solidFill>
          </p:spPr>
          <p:txBody>
            <a:bodyPr lIns="14664" tIns="14664" rIns="14664" bIns="14664">
              <a:spAutoFit/>
            </a:bodyPr>
            <a:lstStyle>
              <a:defPPr>
                <a:defRPr lang="it-IT"/>
              </a:defPPr>
              <a:lvl1pPr algn="ctr">
                <a:defRPr sz="700">
                  <a:solidFill>
                    <a:schemeClr val="bg1"/>
                  </a:solidFill>
                </a:defRPr>
              </a:lvl1pPr>
            </a:lstStyle>
            <a:p>
              <a:pPr>
                <a:defRPr/>
              </a:pPr>
              <a:r>
                <a:rPr lang="it-IT" sz="896" b="1" dirty="0">
                  <a:latin typeface="Arial" panose="020B0604020202020204" pitchFamily="34" charset="0"/>
                </a:rPr>
                <a:t>BRIN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xmlns="" id="{F4C1952A-7C19-4F53-BB1D-F90091140519}"/>
                </a:ext>
              </a:extLst>
            </p:cNvPr>
            <p:cNvSpPr txBox="1"/>
            <p:nvPr/>
          </p:nvSpPr>
          <p:spPr bwMode="auto">
            <a:xfrm>
              <a:off x="6362458" y="5262868"/>
              <a:ext cx="838200" cy="168275"/>
            </a:xfrm>
            <a:prstGeom prst="rect">
              <a:avLst/>
            </a:prstGeom>
            <a:solidFill>
              <a:srgbClr val="C00000">
                <a:alpha val="66000"/>
              </a:srgbClr>
            </a:solidFill>
          </p:spPr>
          <p:txBody>
            <a:bodyPr lIns="14664" tIns="14664" rIns="14664" bIns="14664">
              <a:spAutoFit/>
            </a:bodyPr>
            <a:lstStyle>
              <a:defPPr>
                <a:defRPr lang="it-IT"/>
              </a:defPPr>
              <a:lvl1pPr algn="ctr">
                <a:defRPr sz="700">
                  <a:solidFill>
                    <a:schemeClr val="bg1"/>
                  </a:solidFill>
                </a:defRPr>
              </a:lvl1pPr>
            </a:lstStyle>
            <a:p>
              <a:pPr>
                <a:defRPr/>
              </a:pPr>
              <a:r>
                <a:rPr lang="it-IT" sz="896" b="1" dirty="0">
                  <a:latin typeface="Arial" panose="020B0604020202020204" pitchFamily="34" charset="0"/>
                </a:rPr>
                <a:t>BRIGNOLE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xmlns="" id="{282B1B36-8E77-4187-967F-59C4D55E9792}"/>
                </a:ext>
              </a:extLst>
            </p:cNvPr>
            <p:cNvSpPr txBox="1"/>
            <p:nvPr/>
          </p:nvSpPr>
          <p:spPr bwMode="auto">
            <a:xfrm>
              <a:off x="7443740" y="4974273"/>
              <a:ext cx="809625" cy="168275"/>
            </a:xfrm>
            <a:prstGeom prst="rect">
              <a:avLst/>
            </a:prstGeom>
            <a:solidFill>
              <a:srgbClr val="EA7B00">
                <a:alpha val="70000"/>
              </a:srgbClr>
            </a:solidFill>
          </p:spPr>
          <p:txBody>
            <a:bodyPr lIns="14664" tIns="14664" rIns="14664" bIns="14664">
              <a:spAutoFit/>
            </a:bodyPr>
            <a:lstStyle>
              <a:defPPr>
                <a:defRPr lang="it-IT"/>
              </a:defPPr>
              <a:lvl1pPr algn="ctr">
                <a:defRPr sz="700"/>
              </a:lvl1pPr>
            </a:lstStyle>
            <a:p>
              <a:pPr>
                <a:defRPr/>
              </a:pPr>
              <a:r>
                <a:rPr lang="it-IT" sz="896" b="1" dirty="0">
                  <a:latin typeface="Arial" panose="020B0604020202020204" pitchFamily="34" charset="0"/>
                </a:rPr>
                <a:t>MARTINEZ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xmlns="" id="{D33CCEF3-A559-4E15-9622-A47D33574D21}"/>
                </a:ext>
              </a:extLst>
            </p:cNvPr>
            <p:cNvSpPr txBox="1"/>
            <p:nvPr/>
          </p:nvSpPr>
          <p:spPr bwMode="auto">
            <a:xfrm>
              <a:off x="2552700" y="4584049"/>
              <a:ext cx="734422" cy="16811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7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wrap="square" lIns="14664" tIns="14664" rIns="14664" bIns="14664">
              <a:spAutoFit/>
            </a:bodyPr>
            <a:lstStyle>
              <a:defPPr>
                <a:defRPr lang="it-IT"/>
              </a:defPPr>
              <a:lvl1pPr algn="ctr">
                <a:defRPr sz="700"/>
              </a:lvl1pPr>
            </a:lstStyle>
            <a:p>
              <a:pPr>
                <a:defRPr/>
              </a:pPr>
              <a:r>
                <a:rPr lang="it-IT" sz="900" b="1" dirty="0">
                  <a:latin typeface="Arial" panose="020B0604020202020204" pitchFamily="34" charset="0"/>
                </a:rPr>
                <a:t>FIUMARA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xmlns="" id="{F8454FD5-B750-4128-A076-104797EB1553}"/>
                </a:ext>
              </a:extLst>
            </p:cNvPr>
            <p:cNvSpPr txBox="1"/>
            <p:nvPr/>
          </p:nvSpPr>
          <p:spPr bwMode="auto">
            <a:xfrm>
              <a:off x="10980147" y="1762359"/>
              <a:ext cx="628651" cy="16811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7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wrap="square" lIns="14664" tIns="14664" rIns="14664" bIns="14664">
              <a:spAutoFit/>
            </a:bodyPr>
            <a:lstStyle>
              <a:defPPr>
                <a:defRPr lang="it-IT"/>
              </a:defPPr>
              <a:lvl1pPr algn="ctr">
                <a:defRPr sz="1000" b="1">
                  <a:latin typeface="Arial" panose="020B0604020202020204" pitchFamily="34" charset="0"/>
                </a:defRPr>
              </a:lvl1pPr>
            </a:lstStyle>
            <a:p>
              <a:r>
                <a:rPr lang="it-IT" sz="900" dirty="0"/>
                <a:t>PRATO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xmlns="" id="{43B93E04-AAD1-43D2-AC49-AA693DE46C46}"/>
                </a:ext>
              </a:extLst>
            </p:cNvPr>
            <p:cNvSpPr txBox="1"/>
            <p:nvPr/>
          </p:nvSpPr>
          <p:spPr bwMode="auto">
            <a:xfrm>
              <a:off x="8071532" y="1109495"/>
              <a:ext cx="1009650" cy="168275"/>
            </a:xfrm>
            <a:prstGeom prst="rect">
              <a:avLst/>
            </a:prstGeom>
            <a:solidFill>
              <a:srgbClr val="EA7B00">
                <a:alpha val="70000"/>
              </a:srgbClr>
            </a:solidFill>
          </p:spPr>
          <p:txBody>
            <a:bodyPr lIns="14664" tIns="14664" rIns="14664" bIns="14664">
              <a:spAutoFit/>
            </a:bodyPr>
            <a:lstStyle>
              <a:defPPr>
                <a:defRPr lang="it-IT"/>
              </a:defPPr>
              <a:lvl1pPr algn="ctr">
                <a:defRPr sz="700"/>
              </a:lvl1pPr>
            </a:lstStyle>
            <a:p>
              <a:pPr>
                <a:defRPr/>
              </a:pPr>
              <a:r>
                <a:rPr lang="it-IT" sz="896" b="1" dirty="0">
                  <a:latin typeface="Arial" panose="020B0604020202020204" pitchFamily="34" charset="0"/>
                </a:rPr>
                <a:t>MOLASSANA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xmlns="" id="{0327B7ED-5C91-4317-880D-A24400BEA671}"/>
                </a:ext>
              </a:extLst>
            </p:cNvPr>
            <p:cNvSpPr txBox="1"/>
            <p:nvPr/>
          </p:nvSpPr>
          <p:spPr bwMode="auto">
            <a:xfrm>
              <a:off x="6322771" y="4641464"/>
              <a:ext cx="877887" cy="168114"/>
            </a:xfrm>
            <a:prstGeom prst="rect">
              <a:avLst/>
            </a:prstGeom>
            <a:solidFill>
              <a:srgbClr val="EA7B00">
                <a:alpha val="70000"/>
              </a:srgbClr>
            </a:solidFill>
          </p:spPr>
          <p:txBody>
            <a:bodyPr lIns="14664" tIns="14664" rIns="14664" bIns="14664">
              <a:spAutoFit/>
            </a:bodyPr>
            <a:lstStyle>
              <a:defPPr>
                <a:defRPr lang="it-IT"/>
              </a:defPPr>
              <a:lvl1pPr algn="ctr">
                <a:defRPr sz="700"/>
              </a:lvl1pPr>
            </a:lstStyle>
            <a:p>
              <a:pPr>
                <a:defRPr/>
              </a:pPr>
              <a:r>
                <a:rPr lang="it-IT" sz="900" b="1" dirty="0">
                  <a:latin typeface="Arial" panose="020B0604020202020204" pitchFamily="34" charset="0"/>
                </a:rPr>
                <a:t>CORVETTO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xmlns="" id="{DD935DE4-676B-414C-A30F-927EF76D633C}"/>
                </a:ext>
              </a:extLst>
            </p:cNvPr>
            <p:cNvSpPr txBox="1"/>
            <p:nvPr/>
          </p:nvSpPr>
          <p:spPr bwMode="auto">
            <a:xfrm rot="18421855">
              <a:off x="6915838" y="2567097"/>
              <a:ext cx="1316037" cy="254001"/>
            </a:xfrm>
            <a:prstGeom prst="rect">
              <a:avLst/>
            </a:prstGeom>
            <a:solidFill>
              <a:srgbClr val="FF0000">
                <a:alpha val="43000"/>
              </a:srgbClr>
            </a:solidFill>
          </p:spPr>
          <p:txBody>
            <a:bodyPr lIns="14664" tIns="14664" rIns="14664" bIns="14664">
              <a:spAutoFit/>
            </a:bodyPr>
            <a:lstStyle>
              <a:defPPr>
                <a:defRPr lang="it-IT"/>
              </a:defPPr>
              <a:lvl1pPr algn="ctr">
                <a:defRPr sz="700"/>
              </a:lvl1pPr>
            </a:lstStyle>
            <a:p>
              <a:pPr>
                <a:defRPr/>
              </a:pPr>
              <a:r>
                <a:rPr lang="it-IT" sz="1466" b="1" dirty="0">
                  <a:latin typeface="Arial" panose="020B0604020202020204" pitchFamily="34" charset="0"/>
                </a:rPr>
                <a:t>SKYMETRO</a:t>
              </a:r>
            </a:p>
          </p:txBody>
        </p:sp>
        <p:sp>
          <p:nvSpPr>
            <p:cNvPr id="34" name="Rectangle 50">
              <a:extLst>
                <a:ext uri="{FF2B5EF4-FFF2-40B4-BE49-F238E27FC236}">
                  <a16:creationId xmlns:a16="http://schemas.microsoft.com/office/drawing/2014/main" xmlns="" id="{48A2A4BD-809E-5563-F894-BCACD110E9A8}"/>
                </a:ext>
              </a:extLst>
            </p:cNvPr>
            <p:cNvSpPr/>
            <p:nvPr/>
          </p:nvSpPr>
          <p:spPr>
            <a:xfrm rot="18217208" flipV="1">
              <a:off x="8487271" y="3069876"/>
              <a:ext cx="137936" cy="6098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Rectangle 51">
              <a:extLst>
                <a:ext uri="{FF2B5EF4-FFF2-40B4-BE49-F238E27FC236}">
                  <a16:creationId xmlns:a16="http://schemas.microsoft.com/office/drawing/2014/main" xmlns="" id="{C1B13808-F4D8-9FF1-0887-3139FFBB30D8}"/>
                </a:ext>
              </a:extLst>
            </p:cNvPr>
            <p:cNvSpPr/>
            <p:nvPr/>
          </p:nvSpPr>
          <p:spPr>
            <a:xfrm rot="18217208" flipV="1">
              <a:off x="8406715" y="3018980"/>
              <a:ext cx="137936" cy="4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Rectangle 52">
              <a:extLst>
                <a:ext uri="{FF2B5EF4-FFF2-40B4-BE49-F238E27FC236}">
                  <a16:creationId xmlns:a16="http://schemas.microsoft.com/office/drawing/2014/main" xmlns="" id="{B5E2EA9D-84D6-3246-FC1F-9DE49BF321F8}"/>
                </a:ext>
              </a:extLst>
            </p:cNvPr>
            <p:cNvSpPr/>
            <p:nvPr/>
          </p:nvSpPr>
          <p:spPr>
            <a:xfrm rot="18217208" flipV="1">
              <a:off x="8487174" y="3034675"/>
              <a:ext cx="36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464463240"/>
      </p:ext>
    </p:extLst>
  </p:cSld>
  <p:clrMapOvr>
    <a:masterClrMapping/>
  </p:clrMapOvr>
  <p:transition xmlns:p14="http://schemas.microsoft.com/office/powerpoint/2010/main"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1A71B98E-9EBF-9BAD-9636-BDCCF2EC73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07" t="21840" r="34206" b="15278"/>
          <a:stretch/>
        </p:blipFill>
        <p:spPr>
          <a:xfrm>
            <a:off x="5367130" y="1149819"/>
            <a:ext cx="5464035" cy="488221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0EB4621C-1EA2-B2DA-64A6-C5000E579C17}"/>
              </a:ext>
            </a:extLst>
          </p:cNvPr>
          <p:cNvSpPr txBox="1"/>
          <p:nvPr/>
        </p:nvSpPr>
        <p:spPr>
          <a:xfrm>
            <a:off x="1649884" y="3394943"/>
            <a:ext cx="1871959" cy="166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9840" lvl="1" indent="-256592">
              <a:lnSpc>
                <a:spcPct val="145000"/>
              </a:lnSpc>
              <a:buFont typeface="Wingdings" panose="05000000000000000000" pitchFamily="2" charset="2"/>
              <a:buChar char="Ø"/>
            </a:pPr>
            <a:r>
              <a:rPr lang="it-IT" sz="1026" b="1" dirty="0">
                <a:latin typeface="Arial" panose="020B0604020202020204" pitchFamily="34" charset="0"/>
                <a:cs typeface="Times New Roman" panose="02020603050405020304" pitchFamily="18" charset="0"/>
              </a:rPr>
              <a:t>MOLASSANA</a:t>
            </a:r>
          </a:p>
          <a:p>
            <a:pPr marL="549840" lvl="1" indent="-256592">
              <a:lnSpc>
                <a:spcPct val="145000"/>
              </a:lnSpc>
              <a:buFont typeface="Wingdings" panose="05000000000000000000" pitchFamily="2" charset="2"/>
              <a:buChar char="Ø"/>
            </a:pPr>
            <a:r>
              <a:rPr lang="it-IT" sz="1026" b="1" dirty="0">
                <a:latin typeface="Arial" panose="020B0604020202020204" pitchFamily="34" charset="0"/>
                <a:cs typeface="Times New Roman" panose="02020603050405020304" pitchFamily="18" charset="0"/>
              </a:rPr>
              <a:t>SAN GOTTARDO</a:t>
            </a:r>
          </a:p>
          <a:p>
            <a:pPr marL="549840" lvl="1" indent="-256592">
              <a:lnSpc>
                <a:spcPct val="145000"/>
              </a:lnSpc>
              <a:buFont typeface="Wingdings" panose="05000000000000000000" pitchFamily="2" charset="2"/>
              <a:buChar char="Ø"/>
            </a:pPr>
            <a:r>
              <a:rPr lang="it-IT" sz="1026" b="1" dirty="0">
                <a:latin typeface="Arial" panose="020B0604020202020204" pitchFamily="34" charset="0"/>
                <a:cs typeface="Times New Roman" panose="02020603050405020304" pitchFamily="18" charset="0"/>
              </a:rPr>
              <a:t>GUGLIELMETTI</a:t>
            </a:r>
          </a:p>
          <a:p>
            <a:pPr marL="549840" lvl="1" indent="-256592">
              <a:lnSpc>
                <a:spcPct val="145000"/>
              </a:lnSpc>
              <a:buFont typeface="Wingdings" panose="05000000000000000000" pitchFamily="2" charset="2"/>
              <a:buChar char="Ø"/>
            </a:pPr>
            <a:r>
              <a:rPr lang="it-IT" sz="1026" b="1" dirty="0">
                <a:latin typeface="Arial" panose="020B0604020202020204" pitchFamily="34" charset="0"/>
                <a:cs typeface="Times New Roman" panose="02020603050405020304" pitchFamily="18" charset="0"/>
              </a:rPr>
              <a:t>STAGLIENO</a:t>
            </a:r>
          </a:p>
          <a:p>
            <a:pPr marL="549840" lvl="1" indent="-256592">
              <a:lnSpc>
                <a:spcPct val="145000"/>
              </a:lnSpc>
              <a:buFont typeface="Wingdings" panose="05000000000000000000" pitchFamily="2" charset="2"/>
              <a:buChar char="Ø"/>
            </a:pPr>
            <a:r>
              <a:rPr lang="it-IT" sz="1026" b="1" dirty="0">
                <a:latin typeface="Arial" panose="020B0604020202020204" pitchFamily="34" charset="0"/>
                <a:cs typeface="Times New Roman" panose="02020603050405020304" pitchFamily="18" charset="0"/>
              </a:rPr>
              <a:t>PARENZO</a:t>
            </a:r>
          </a:p>
          <a:p>
            <a:pPr marL="549840" lvl="1" indent="-256592">
              <a:lnSpc>
                <a:spcPct val="145000"/>
              </a:lnSpc>
              <a:buFont typeface="Wingdings" panose="05000000000000000000" pitchFamily="2" charset="2"/>
              <a:buChar char="Ø"/>
            </a:pPr>
            <a:r>
              <a:rPr lang="it-IT" sz="1026" b="1" dirty="0">
                <a:latin typeface="Arial" panose="020B0604020202020204" pitchFamily="34" charset="0"/>
                <a:cs typeface="Times New Roman" panose="02020603050405020304" pitchFamily="18" charset="0"/>
              </a:rPr>
              <a:t>ROMAGNOSI</a:t>
            </a:r>
          </a:p>
          <a:p>
            <a:pPr marL="549840" lvl="1" indent="-256592">
              <a:lnSpc>
                <a:spcPct val="145000"/>
              </a:lnSpc>
              <a:buFont typeface="Wingdings" panose="05000000000000000000" pitchFamily="2" charset="2"/>
              <a:buChar char="Ø"/>
            </a:pPr>
            <a:r>
              <a:rPr lang="it-IT" sz="1026" b="1" dirty="0">
                <a:latin typeface="Arial" panose="020B0604020202020204" pitchFamily="34" charset="0"/>
                <a:cs typeface="Times New Roman" panose="02020603050405020304" pitchFamily="18" charset="0"/>
              </a:rPr>
              <a:t>(BRIGNOLE)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569D0F5A-B357-8E7E-9586-17264D46B7C2}"/>
              </a:ext>
            </a:extLst>
          </p:cNvPr>
          <p:cNvSpPr txBox="1"/>
          <p:nvPr/>
        </p:nvSpPr>
        <p:spPr>
          <a:xfrm>
            <a:off x="1584750" y="2459747"/>
            <a:ext cx="2163658" cy="630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45000"/>
              </a:lnSpc>
            </a:pPr>
            <a:r>
              <a:rPr lang="it-IT" sz="1283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REALIZZAZIONE DI </a:t>
            </a:r>
          </a:p>
          <a:p>
            <a:pPr lvl="1" algn="ctr">
              <a:lnSpc>
                <a:spcPct val="145000"/>
              </a:lnSpc>
            </a:pPr>
            <a:r>
              <a:rPr lang="it-IT" sz="1283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6 NUOVE STAZIONI</a:t>
            </a:r>
          </a:p>
        </p:txBody>
      </p:sp>
      <p:sp>
        <p:nvSpPr>
          <p:cNvPr id="4" name="Freccia in su 3">
            <a:extLst>
              <a:ext uri="{FF2B5EF4-FFF2-40B4-BE49-F238E27FC236}">
                <a16:creationId xmlns:a16="http://schemas.microsoft.com/office/drawing/2014/main" xmlns="" id="{7F72F416-1EE8-891E-641A-EE2F6A725275}"/>
              </a:ext>
            </a:extLst>
          </p:cNvPr>
          <p:cNvSpPr/>
          <p:nvPr/>
        </p:nvSpPr>
        <p:spPr>
          <a:xfrm rot="10800000">
            <a:off x="3722088" y="3499120"/>
            <a:ext cx="182054" cy="1282637"/>
          </a:xfrm>
          <a:prstGeom prst="upArrow">
            <a:avLst/>
          </a:prstGeom>
          <a:solidFill>
            <a:srgbClr val="FF00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55">
              <a:solidFill>
                <a:srgbClr val="FF00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B66AC6B3-D700-C3E3-C561-87154A4A0BF0}"/>
              </a:ext>
            </a:extLst>
          </p:cNvPr>
          <p:cNvSpPr txBox="1"/>
          <p:nvPr/>
        </p:nvSpPr>
        <p:spPr>
          <a:xfrm>
            <a:off x="1101752" y="1027473"/>
            <a:ext cx="3282271" cy="1425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45000"/>
              </a:lnSpc>
            </a:pPr>
            <a:r>
              <a:rPr lang="it-IT" sz="1539" b="1" dirty="0">
                <a:latin typeface="Arial" panose="020B0604020202020204" pitchFamily="34" charset="0"/>
                <a:cs typeface="Times New Roman" panose="02020603050405020304" pitchFamily="18" charset="0"/>
              </a:rPr>
              <a:t>PROLUNGAMENTO</a:t>
            </a:r>
            <a:r>
              <a:rPr lang="it-IT" sz="1283" b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539" b="1" dirty="0">
                <a:latin typeface="Arial" panose="020B0604020202020204" pitchFamily="34" charset="0"/>
                <a:cs typeface="Times New Roman" panose="02020603050405020304" pitchFamily="18" charset="0"/>
              </a:rPr>
              <a:t>METROPOLITANA ESISTENTE</a:t>
            </a:r>
          </a:p>
          <a:p>
            <a:pPr lvl="1" algn="ctr">
              <a:lnSpc>
                <a:spcPct val="145000"/>
              </a:lnSpc>
            </a:pPr>
            <a:r>
              <a:rPr lang="it-IT" sz="1539" b="1" dirty="0">
                <a:latin typeface="Arial" panose="020B0604020202020204" pitchFamily="34" charset="0"/>
                <a:cs typeface="Times New Roman" panose="02020603050405020304" pitchFamily="18" charset="0"/>
              </a:rPr>
              <a:t>LUNGO IL BISAGNO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A5F7D130-E1A9-9799-6D4C-22E8C617752A}"/>
              </a:ext>
            </a:extLst>
          </p:cNvPr>
          <p:cNvSpPr txBox="1"/>
          <p:nvPr/>
        </p:nvSpPr>
        <p:spPr>
          <a:xfrm>
            <a:off x="1180420" y="5471612"/>
            <a:ext cx="3124935" cy="630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45000"/>
              </a:lnSpc>
            </a:pPr>
            <a:r>
              <a:rPr lang="it-IT" sz="1283" b="1" dirty="0">
                <a:latin typeface="Arial" panose="020B0604020202020204" pitchFamily="34" charset="0"/>
                <a:cs typeface="Times New Roman" panose="02020603050405020304" pitchFamily="18" charset="0"/>
              </a:rPr>
              <a:t>LUNGHEZZA TRACCIATO:</a:t>
            </a:r>
          </a:p>
          <a:p>
            <a:pPr lvl="1" algn="ctr">
              <a:lnSpc>
                <a:spcPct val="145000"/>
              </a:lnSpc>
            </a:pPr>
            <a:r>
              <a:rPr lang="it-IT" sz="1283" b="1" dirty="0">
                <a:latin typeface="Arial" panose="020B0604020202020204" pitchFamily="34" charset="0"/>
                <a:cs typeface="Times New Roman" panose="02020603050405020304" pitchFamily="18" charset="0"/>
              </a:rPr>
              <a:t>6,9 km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5F70B5E7-EA78-7E88-7798-1C697C55F0F6}"/>
              </a:ext>
            </a:extLst>
          </p:cNvPr>
          <p:cNvSpPr/>
          <p:nvPr/>
        </p:nvSpPr>
        <p:spPr>
          <a:xfrm>
            <a:off x="7396599" y="75009"/>
            <a:ext cx="3430250" cy="191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55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489E107D-00BA-CCDC-6853-3249CC8EC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561" y="6262624"/>
            <a:ext cx="2456901" cy="457240"/>
          </a:xfrm>
          <a:prstGeom prst="rect">
            <a:avLst/>
          </a:prstGeom>
        </p:spPr>
      </p:pic>
      <p:sp>
        <p:nvSpPr>
          <p:cNvPr id="11" name="Rettangolo 9">
            <a:extLst>
              <a:ext uri="{FF2B5EF4-FFF2-40B4-BE49-F238E27FC236}">
                <a16:creationId xmlns:a16="http://schemas.microsoft.com/office/drawing/2014/main" xmlns="" id="{831E520C-481A-E611-11D0-E11D643CBCA8}"/>
              </a:ext>
            </a:extLst>
          </p:cNvPr>
          <p:cNvSpPr/>
          <p:nvPr/>
        </p:nvSpPr>
        <p:spPr>
          <a:xfrm>
            <a:off x="491090" y="15997"/>
            <a:ext cx="11448360" cy="829440"/>
          </a:xfrm>
          <a:prstGeom prst="rect">
            <a:avLst/>
          </a:prstGeom>
          <a:solidFill>
            <a:srgbClr val="D72F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8760" tIns="34200" rIns="68760" bIns="342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100" b="1" strike="noStrike" spc="-1" dirty="0">
                <a:solidFill>
                  <a:srgbClr val="FFFFFF"/>
                </a:solidFill>
                <a:latin typeface="Arial"/>
                <a:ea typeface="Cambria"/>
              </a:rPr>
              <a:t>SKYMETRO: ESTENSIONE DELLA METROPOLITANA IN VAL BISAGNO </a:t>
            </a:r>
            <a:endParaRPr lang="it-IT" sz="21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4429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Segnaposto numero diapositiva 2">
            <a:extLst>
              <a:ext uri="{FF2B5EF4-FFF2-40B4-BE49-F238E27FC236}">
                <a16:creationId xmlns:a16="http://schemas.microsoft.com/office/drawing/2014/main" xmlns="" id="{5D375182-20E6-A5CA-3296-9FE5F984A8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324975" y="6492875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A470C5E-9788-4FD8-8730-9B797DD5FE7A}" type="slidenum">
              <a:rPr lang="it-IT" altLang="it-IT" sz="1200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2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C631FC16-5C7D-D463-22D5-7D17555D3E87}"/>
              </a:ext>
            </a:extLst>
          </p:cNvPr>
          <p:cNvSpPr txBox="1"/>
          <p:nvPr/>
        </p:nvSpPr>
        <p:spPr>
          <a:xfrm>
            <a:off x="7305727" y="601930"/>
            <a:ext cx="5089044" cy="5771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300"/>
              </a:lnSpc>
              <a:buClr>
                <a:srgbClr val="D72F38"/>
              </a:buClr>
              <a:defRPr/>
            </a:pPr>
            <a:endParaRPr lang="it-IT" dirty="0">
              <a:latin typeface="Arial" panose="020B0604020202020204" pitchFamily="34" charset="0"/>
              <a:ea typeface="Cambria" panose="02040503050406030204" pitchFamily="18" charset="0"/>
            </a:endParaRPr>
          </a:p>
          <a:p>
            <a:pPr algn="just">
              <a:lnSpc>
                <a:spcPts val="1300"/>
              </a:lnSpc>
              <a:buClr>
                <a:srgbClr val="D72F38"/>
              </a:buClr>
              <a:defRPr/>
            </a:pPr>
            <a:endParaRPr lang="it-IT" dirty="0">
              <a:latin typeface="Arial" panose="020B0604020202020204" pitchFamily="34" charset="0"/>
              <a:ea typeface="Cambria" panose="02040503050406030204" pitchFamily="18" charset="0"/>
            </a:endParaRPr>
          </a:p>
          <a:p>
            <a:pPr algn="just">
              <a:lnSpc>
                <a:spcPts val="1300"/>
              </a:lnSpc>
              <a:buClr>
                <a:srgbClr val="D72F38"/>
              </a:buClr>
              <a:defRPr/>
            </a:pPr>
            <a:r>
              <a:rPr lang="it-IT" dirty="0">
                <a:latin typeface="Arial" panose="020B0604020202020204" pitchFamily="34" charset="0"/>
                <a:ea typeface="Cambria" panose="02040503050406030204" pitchFamily="18" charset="0"/>
              </a:rPr>
              <a:t>Tratta </a:t>
            </a:r>
            <a:r>
              <a:rPr lang="it-IT" b="1" dirty="0">
                <a:latin typeface="Arial" panose="020B0604020202020204" pitchFamily="34" charset="0"/>
                <a:ea typeface="Cambria" panose="02040503050406030204" pitchFamily="18" charset="0"/>
              </a:rPr>
              <a:t>BRIGNOLE – MOLASSANA</a:t>
            </a:r>
          </a:p>
          <a:p>
            <a:pPr algn="just">
              <a:lnSpc>
                <a:spcPts val="1300"/>
              </a:lnSpc>
              <a:buClr>
                <a:srgbClr val="D72F38"/>
              </a:buClr>
              <a:defRPr/>
            </a:pPr>
            <a:endParaRPr lang="it-IT" b="1" dirty="0">
              <a:latin typeface="Arial" panose="020B0604020202020204" pitchFamily="34" charset="0"/>
              <a:ea typeface="Cambria" panose="02040503050406030204" pitchFamily="18" charset="0"/>
            </a:endParaRPr>
          </a:p>
          <a:p>
            <a:pPr algn="just">
              <a:lnSpc>
                <a:spcPts val="1300"/>
              </a:lnSpc>
              <a:buClr>
                <a:srgbClr val="D72F38"/>
              </a:buClr>
              <a:defRPr/>
            </a:pPr>
            <a:r>
              <a:rPr lang="it-IT" sz="1300" dirty="0">
                <a:latin typeface="Arial" panose="020B0604020202020204" pitchFamily="34" charset="0"/>
                <a:ea typeface="Cambria" panose="02040503050406030204" pitchFamily="18" charset="0"/>
              </a:rPr>
              <a:t>(già finanziata per 398 M€)</a:t>
            </a:r>
          </a:p>
          <a:p>
            <a:pPr marL="285750" indent="-285750" algn="just">
              <a:lnSpc>
                <a:spcPts val="1300"/>
              </a:lnSpc>
              <a:buClr>
                <a:srgbClr val="D72F38"/>
              </a:buClr>
              <a:buFont typeface="Wingdings" panose="05000000000000000000" pitchFamily="2" charset="2"/>
              <a:buChar char="§"/>
              <a:defRPr/>
            </a:pPr>
            <a:endParaRPr lang="it-IT" dirty="0">
              <a:latin typeface="Arial" panose="020B0604020202020204" pitchFamily="34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ts val="1300"/>
              </a:lnSpc>
              <a:buClr>
                <a:srgbClr val="D72F38"/>
              </a:buClr>
              <a:buFont typeface="Wingdings" panose="05000000000000000000" pitchFamily="2" charset="2"/>
              <a:buChar char="§"/>
              <a:defRPr/>
            </a:pPr>
            <a:r>
              <a:rPr lang="it-IT" dirty="0">
                <a:latin typeface="Arial" panose="020B0604020202020204" pitchFamily="34" charset="0"/>
                <a:ea typeface="Cambria" panose="02040503050406030204" pitchFamily="18" charset="0"/>
              </a:rPr>
              <a:t>Lunghezza del tracciato: </a:t>
            </a:r>
            <a:r>
              <a:rPr lang="it-IT" b="1" dirty="0">
                <a:latin typeface="Arial" panose="020B0604020202020204" pitchFamily="34" charset="0"/>
                <a:ea typeface="Cambria" panose="02040503050406030204" pitchFamily="18" charset="0"/>
              </a:rPr>
              <a:t>6,9 km</a:t>
            </a:r>
          </a:p>
          <a:p>
            <a:pPr marL="268288" algn="just">
              <a:lnSpc>
                <a:spcPts val="1300"/>
              </a:lnSpc>
              <a:buClr>
                <a:srgbClr val="D72F38"/>
              </a:buClr>
              <a:defRPr/>
            </a:pPr>
            <a:endParaRPr lang="it-IT" sz="1200" dirty="0">
              <a:latin typeface="Arial" panose="020B0604020202020204" pitchFamily="34" charset="0"/>
              <a:ea typeface="Cambria" panose="02040503050406030204" pitchFamily="18" charset="0"/>
            </a:endParaRPr>
          </a:p>
          <a:p>
            <a:pPr marL="268288" algn="just">
              <a:lnSpc>
                <a:spcPts val="1300"/>
              </a:lnSpc>
              <a:buClr>
                <a:srgbClr val="D72F38"/>
              </a:buClr>
              <a:defRPr/>
            </a:pPr>
            <a:r>
              <a:rPr lang="it-IT" sz="1300" dirty="0">
                <a:latin typeface="Arial" panose="020B0604020202020204" pitchFamily="34" charset="0"/>
                <a:ea typeface="Cambria" panose="02040503050406030204" pitchFamily="18" charset="0"/>
              </a:rPr>
              <a:t>Impostazione progettuale: </a:t>
            </a:r>
          </a:p>
          <a:p>
            <a:pPr marL="554038" indent="-285750" algn="just">
              <a:lnSpc>
                <a:spcPts val="1300"/>
              </a:lnSpc>
              <a:buClr>
                <a:srgbClr val="D72F38"/>
              </a:buClr>
              <a:buFont typeface="Arial" panose="020B0604020202020204" pitchFamily="34" charset="0"/>
              <a:buChar char="•"/>
              <a:defRPr/>
            </a:pPr>
            <a:r>
              <a:rPr lang="it-IT" sz="1300" dirty="0">
                <a:latin typeface="Arial" panose="020B0604020202020204" pitchFamily="34" charset="0"/>
                <a:ea typeface="Cambria" panose="02040503050406030204" pitchFamily="18" charset="0"/>
              </a:rPr>
              <a:t>Brignole – Marassi = sponda dx</a:t>
            </a:r>
          </a:p>
          <a:p>
            <a:pPr marL="554038" indent="-285750" algn="just">
              <a:lnSpc>
                <a:spcPts val="1300"/>
              </a:lnSpc>
              <a:buClr>
                <a:srgbClr val="D72F38"/>
              </a:buClr>
              <a:buFont typeface="Arial" panose="020B0604020202020204" pitchFamily="34" charset="0"/>
              <a:buChar char="•"/>
              <a:defRPr/>
            </a:pPr>
            <a:r>
              <a:rPr lang="it-IT" sz="1300" dirty="0">
                <a:latin typeface="Arial" panose="020B0604020202020204" pitchFamily="34" charset="0"/>
                <a:ea typeface="Cambria" panose="02040503050406030204" pitchFamily="18" charset="0"/>
              </a:rPr>
              <a:t>Marassi – Molassana (e prosecuzione) = sponda </a:t>
            </a:r>
            <a:r>
              <a:rPr lang="it-IT" sz="1300" dirty="0" err="1">
                <a:latin typeface="Arial" panose="020B0604020202020204" pitchFamily="34" charset="0"/>
                <a:ea typeface="Cambria" panose="02040503050406030204" pitchFamily="18" charset="0"/>
              </a:rPr>
              <a:t>sx</a:t>
            </a:r>
            <a:endParaRPr lang="it-IT" sz="1300" dirty="0">
              <a:latin typeface="Arial" panose="020B0604020202020204" pitchFamily="34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ts val="1300"/>
              </a:lnSpc>
              <a:buClr>
                <a:srgbClr val="D72F38"/>
              </a:buClr>
              <a:buFont typeface="Wingdings" panose="05000000000000000000" pitchFamily="2" charset="2"/>
              <a:buChar char="§"/>
              <a:defRPr/>
            </a:pPr>
            <a:endParaRPr lang="it-IT" b="1" dirty="0">
              <a:latin typeface="Arial" panose="020B0604020202020204" pitchFamily="34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ts val="1300"/>
              </a:lnSpc>
              <a:buClr>
                <a:srgbClr val="D72F38"/>
              </a:buClr>
              <a:buFont typeface="Wingdings" panose="05000000000000000000" pitchFamily="2" charset="2"/>
              <a:buChar char="§"/>
              <a:defRPr/>
            </a:pPr>
            <a:r>
              <a:rPr lang="it-IT" dirty="0">
                <a:latin typeface="Arial" panose="020B0604020202020204" pitchFamily="34" charset="0"/>
                <a:ea typeface="Cambria" panose="02040503050406030204" pitchFamily="18" charset="0"/>
              </a:rPr>
              <a:t>Tempo di percorrenza: </a:t>
            </a:r>
            <a:r>
              <a:rPr lang="it-IT" b="1" dirty="0">
                <a:latin typeface="Arial" panose="020B0604020202020204" pitchFamily="34" charset="0"/>
                <a:ea typeface="Cambria" panose="02040503050406030204" pitchFamily="18" charset="0"/>
              </a:rPr>
              <a:t>11 minuti</a:t>
            </a:r>
          </a:p>
          <a:p>
            <a:pPr marL="285750" indent="-285750" algn="just">
              <a:lnSpc>
                <a:spcPts val="1300"/>
              </a:lnSpc>
              <a:buClr>
                <a:srgbClr val="D72F38"/>
              </a:buClr>
              <a:buFont typeface="Wingdings" panose="05000000000000000000" pitchFamily="2" charset="2"/>
              <a:buChar char="§"/>
              <a:defRPr/>
            </a:pPr>
            <a:endParaRPr lang="it-IT" dirty="0">
              <a:latin typeface="Arial" panose="020B0604020202020204" pitchFamily="34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ts val="1300"/>
              </a:lnSpc>
              <a:buClr>
                <a:srgbClr val="D72F38"/>
              </a:buClr>
              <a:buFont typeface="Wingdings" panose="05000000000000000000" pitchFamily="2" charset="2"/>
              <a:buChar char="§"/>
              <a:defRPr/>
            </a:pPr>
            <a:r>
              <a:rPr lang="it-IT" dirty="0">
                <a:latin typeface="Arial" panose="020B0604020202020204" pitchFamily="34" charset="0"/>
                <a:ea typeface="Cambria" panose="02040503050406030204" pitchFamily="18" charset="0"/>
              </a:rPr>
              <a:t>Frequenza d’esercizio</a:t>
            </a:r>
            <a:r>
              <a:rPr lang="it-IT" b="1" dirty="0">
                <a:latin typeface="Arial" panose="020B0604020202020204" pitchFamily="34" charset="0"/>
                <a:ea typeface="Cambria" panose="02040503050406030204" pitchFamily="18" charset="0"/>
              </a:rPr>
              <a:t>: 6 minuti</a:t>
            </a:r>
          </a:p>
          <a:p>
            <a:pPr marL="285750" indent="-285750" algn="just">
              <a:lnSpc>
                <a:spcPts val="1300"/>
              </a:lnSpc>
              <a:buClr>
                <a:srgbClr val="D72F38"/>
              </a:buClr>
              <a:buFont typeface="Wingdings" panose="05000000000000000000" pitchFamily="2" charset="2"/>
              <a:buChar char="§"/>
              <a:defRPr/>
            </a:pPr>
            <a:endParaRPr lang="it-IT" b="1" dirty="0">
              <a:latin typeface="Arial" panose="020B0604020202020204" pitchFamily="34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ts val="1300"/>
              </a:lnSpc>
              <a:buClr>
                <a:srgbClr val="D72F38"/>
              </a:buClr>
              <a:buFont typeface="Wingdings" panose="05000000000000000000" pitchFamily="2" charset="2"/>
              <a:buChar char="§"/>
              <a:defRPr/>
            </a:pPr>
            <a:r>
              <a:rPr lang="it-IT" dirty="0">
                <a:latin typeface="Arial" panose="020B0604020202020204" pitchFamily="34" charset="0"/>
                <a:ea typeface="Cambria" panose="02040503050406030204" pitchFamily="18" charset="0"/>
              </a:rPr>
              <a:t>Numero di stazioni: </a:t>
            </a:r>
            <a:r>
              <a:rPr lang="it-IT" b="1" dirty="0">
                <a:latin typeface="Arial" panose="020B0604020202020204" pitchFamily="34" charset="0"/>
                <a:ea typeface="Cambria" panose="02040503050406030204" pitchFamily="18" charset="0"/>
              </a:rPr>
              <a:t>6 + Brignole</a:t>
            </a:r>
          </a:p>
          <a:p>
            <a:pPr algn="just">
              <a:lnSpc>
                <a:spcPts val="1300"/>
              </a:lnSpc>
              <a:buClr>
                <a:srgbClr val="D72F38"/>
              </a:buClr>
              <a:defRPr/>
            </a:pPr>
            <a:endParaRPr lang="it-IT" b="1" dirty="0">
              <a:latin typeface="Arial" panose="020B0604020202020204" pitchFamily="34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ts val="1300"/>
              </a:lnSpc>
              <a:buClr>
                <a:srgbClr val="D72F38"/>
              </a:buClr>
              <a:buFont typeface="Wingdings" panose="05000000000000000000" pitchFamily="2" charset="2"/>
              <a:buChar char="§"/>
              <a:defRPr/>
            </a:pPr>
            <a:r>
              <a:rPr lang="it-IT" dirty="0">
                <a:latin typeface="Arial" panose="020B0604020202020204" pitchFamily="34" charset="0"/>
                <a:ea typeface="Cambria" panose="02040503050406030204" pitchFamily="18" charset="0"/>
              </a:rPr>
              <a:t>Capacità singolo treno: </a:t>
            </a:r>
            <a:r>
              <a:rPr lang="it-IT" b="1" dirty="0">
                <a:latin typeface="Arial" panose="020B0604020202020204" pitchFamily="34" charset="0"/>
                <a:ea typeface="Cambria" panose="02040503050406030204" pitchFamily="18" charset="0"/>
              </a:rPr>
              <a:t>442 passeggeri</a:t>
            </a:r>
          </a:p>
          <a:p>
            <a:pPr algn="just">
              <a:lnSpc>
                <a:spcPts val="1300"/>
              </a:lnSpc>
              <a:buClr>
                <a:srgbClr val="D72F38"/>
              </a:buClr>
              <a:defRPr/>
            </a:pPr>
            <a:endParaRPr lang="it-IT" b="1" dirty="0">
              <a:latin typeface="Arial" panose="020B0604020202020204" pitchFamily="34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ts val="1300"/>
              </a:lnSpc>
              <a:buClr>
                <a:srgbClr val="D72F38"/>
              </a:buClr>
              <a:buFont typeface="Wingdings" panose="05000000000000000000" pitchFamily="2" charset="2"/>
              <a:buChar char="§"/>
              <a:defRPr/>
            </a:pPr>
            <a:r>
              <a:rPr lang="it-IT" dirty="0">
                <a:latin typeface="Arial" panose="020B0604020202020204" pitchFamily="34" charset="0"/>
                <a:ea typeface="Cambria" panose="02040503050406030204" pitchFamily="18" charset="0"/>
              </a:rPr>
              <a:t>Velocità commerciale : </a:t>
            </a:r>
            <a:r>
              <a:rPr lang="it-IT" b="1" dirty="0">
                <a:latin typeface="Arial" panose="020B0604020202020204" pitchFamily="34" charset="0"/>
                <a:ea typeface="Cambria" panose="02040503050406030204" pitchFamily="18" charset="0"/>
              </a:rPr>
              <a:t>36 km/h</a:t>
            </a:r>
          </a:p>
          <a:p>
            <a:pPr algn="just">
              <a:lnSpc>
                <a:spcPts val="1300"/>
              </a:lnSpc>
              <a:buClr>
                <a:srgbClr val="D72F38"/>
              </a:buClr>
              <a:defRPr/>
            </a:pPr>
            <a:endParaRPr lang="it-IT" b="1" dirty="0">
              <a:latin typeface="Arial" panose="020B0604020202020204" pitchFamily="34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ts val="1300"/>
              </a:lnSpc>
              <a:buClr>
                <a:srgbClr val="D72F38"/>
              </a:buClr>
              <a:buFont typeface="Wingdings" panose="05000000000000000000" pitchFamily="2" charset="2"/>
              <a:buChar char="§"/>
              <a:defRPr/>
            </a:pPr>
            <a:endParaRPr lang="it-IT" b="1" dirty="0">
              <a:latin typeface="Arial" panose="020B0604020202020204" pitchFamily="34" charset="0"/>
              <a:ea typeface="Cambria" panose="02040503050406030204" pitchFamily="18" charset="0"/>
            </a:endParaRPr>
          </a:p>
          <a:p>
            <a:pPr algn="just">
              <a:lnSpc>
                <a:spcPts val="1300"/>
              </a:lnSpc>
              <a:buClr>
                <a:srgbClr val="D72F38"/>
              </a:buClr>
              <a:defRPr/>
            </a:pPr>
            <a:r>
              <a:rPr lang="it-IT" dirty="0">
                <a:latin typeface="Arial" panose="020B0604020202020204" pitchFamily="34" charset="0"/>
                <a:ea typeface="Cambria" panose="02040503050406030204" pitchFamily="18" charset="0"/>
              </a:rPr>
              <a:t>Tratta </a:t>
            </a:r>
            <a:r>
              <a:rPr lang="it-IT" b="1" dirty="0">
                <a:latin typeface="Arial" panose="020B0604020202020204" pitchFamily="34" charset="0"/>
                <a:ea typeface="Cambria" panose="02040503050406030204" pitchFamily="18" charset="0"/>
              </a:rPr>
              <a:t>MOLASSANA – PRATO</a:t>
            </a:r>
          </a:p>
          <a:p>
            <a:pPr algn="just">
              <a:lnSpc>
                <a:spcPts val="1300"/>
              </a:lnSpc>
              <a:buClr>
                <a:srgbClr val="D72F38"/>
              </a:buClr>
              <a:defRPr/>
            </a:pPr>
            <a:endParaRPr lang="it-IT" b="1" dirty="0">
              <a:latin typeface="Arial" panose="020B0604020202020204" pitchFamily="34" charset="0"/>
              <a:ea typeface="Cambria" panose="02040503050406030204" pitchFamily="18" charset="0"/>
            </a:endParaRPr>
          </a:p>
          <a:p>
            <a:pPr algn="just">
              <a:lnSpc>
                <a:spcPts val="1300"/>
              </a:lnSpc>
              <a:buClr>
                <a:srgbClr val="D72F38"/>
              </a:buClr>
              <a:defRPr/>
            </a:pPr>
            <a:r>
              <a:rPr lang="it-IT" sz="1300" dirty="0">
                <a:latin typeface="Arial" panose="020B0604020202020204" pitchFamily="34" charset="0"/>
                <a:ea typeface="Cambria" panose="02040503050406030204" pitchFamily="18" charset="0"/>
              </a:rPr>
              <a:t>(da finanziare – costo stimato 212 M€)</a:t>
            </a:r>
          </a:p>
          <a:p>
            <a:pPr marL="285750" indent="-285750" algn="just">
              <a:lnSpc>
                <a:spcPts val="1300"/>
              </a:lnSpc>
              <a:buClr>
                <a:srgbClr val="D72F38"/>
              </a:buClr>
              <a:buFont typeface="Wingdings" panose="05000000000000000000" pitchFamily="2" charset="2"/>
              <a:buChar char="ü"/>
              <a:defRPr/>
            </a:pPr>
            <a:endParaRPr lang="it-IT" dirty="0">
              <a:latin typeface="Arial" panose="020B0604020202020204" pitchFamily="34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ts val="1300"/>
              </a:lnSpc>
              <a:buClr>
                <a:srgbClr val="D72F38"/>
              </a:buClr>
              <a:buFont typeface="Wingdings" panose="05000000000000000000" pitchFamily="2" charset="2"/>
              <a:buChar char="§"/>
              <a:defRPr/>
            </a:pPr>
            <a:r>
              <a:rPr lang="it-IT" dirty="0">
                <a:latin typeface="Arial" panose="020B0604020202020204" pitchFamily="34" charset="0"/>
                <a:ea typeface="Cambria" panose="02040503050406030204" pitchFamily="18" charset="0"/>
              </a:rPr>
              <a:t>Lunghezza del tracciato: </a:t>
            </a:r>
            <a:r>
              <a:rPr lang="it-IT" b="1" dirty="0">
                <a:latin typeface="Arial" panose="020B0604020202020204" pitchFamily="34" charset="0"/>
                <a:ea typeface="Cambria" panose="02040503050406030204" pitchFamily="18" charset="0"/>
              </a:rPr>
              <a:t>3,3 km</a:t>
            </a:r>
          </a:p>
          <a:p>
            <a:pPr marL="285750" indent="-285750" algn="just">
              <a:lnSpc>
                <a:spcPts val="1300"/>
              </a:lnSpc>
              <a:buClr>
                <a:srgbClr val="D72F38"/>
              </a:buClr>
              <a:buFont typeface="Wingdings" panose="05000000000000000000" pitchFamily="2" charset="2"/>
              <a:buChar char="§"/>
              <a:defRPr/>
            </a:pPr>
            <a:endParaRPr lang="it-IT" dirty="0">
              <a:latin typeface="Arial" panose="020B0604020202020204" pitchFamily="34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ts val="1300"/>
              </a:lnSpc>
              <a:buClr>
                <a:srgbClr val="D72F38"/>
              </a:buClr>
              <a:buFont typeface="Wingdings" panose="05000000000000000000" pitchFamily="2" charset="2"/>
              <a:buChar char="§"/>
              <a:defRPr/>
            </a:pPr>
            <a:r>
              <a:rPr lang="it-IT" dirty="0">
                <a:latin typeface="Arial" panose="020B0604020202020204" pitchFamily="34" charset="0"/>
                <a:ea typeface="Cambria" panose="02040503050406030204" pitchFamily="18" charset="0"/>
              </a:rPr>
              <a:t>Tempo di percorrenza:</a:t>
            </a:r>
            <a:r>
              <a:rPr lang="it-IT" b="1" dirty="0">
                <a:latin typeface="Arial" panose="020B0604020202020204" pitchFamily="34" charset="0"/>
                <a:ea typeface="Cambria" panose="02040503050406030204" pitchFamily="18" charset="0"/>
              </a:rPr>
              <a:t> 5 minuti</a:t>
            </a:r>
          </a:p>
          <a:p>
            <a:pPr marL="285750" indent="-285750" algn="just">
              <a:lnSpc>
                <a:spcPts val="1300"/>
              </a:lnSpc>
              <a:buClr>
                <a:srgbClr val="D72F38"/>
              </a:buClr>
              <a:buFont typeface="Wingdings" panose="05000000000000000000" pitchFamily="2" charset="2"/>
              <a:buChar char="§"/>
              <a:defRPr/>
            </a:pPr>
            <a:endParaRPr lang="it-IT" dirty="0">
              <a:latin typeface="Arial" panose="020B0604020202020204" pitchFamily="34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ts val="1300"/>
              </a:lnSpc>
              <a:buClr>
                <a:srgbClr val="D72F38"/>
              </a:buClr>
              <a:buFont typeface="Wingdings" panose="05000000000000000000" pitchFamily="2" charset="2"/>
              <a:buChar char="§"/>
              <a:defRPr/>
            </a:pPr>
            <a:r>
              <a:rPr lang="it-IT" dirty="0">
                <a:latin typeface="Arial" panose="020B0604020202020204" pitchFamily="34" charset="0"/>
                <a:ea typeface="Cambria" panose="02040503050406030204" pitchFamily="18" charset="0"/>
              </a:rPr>
              <a:t>Frequenza d’esercizio</a:t>
            </a:r>
            <a:r>
              <a:rPr lang="it-IT" b="1" dirty="0">
                <a:latin typeface="Arial" panose="020B0604020202020204" pitchFamily="34" charset="0"/>
                <a:ea typeface="Cambria" panose="02040503050406030204" pitchFamily="18" charset="0"/>
              </a:rPr>
              <a:t>: 6 minuti</a:t>
            </a:r>
          </a:p>
          <a:p>
            <a:pPr marL="285750" indent="-285750" algn="just">
              <a:lnSpc>
                <a:spcPts val="1300"/>
              </a:lnSpc>
              <a:buClr>
                <a:srgbClr val="D72F38"/>
              </a:buClr>
              <a:buFont typeface="Wingdings" panose="05000000000000000000" pitchFamily="2" charset="2"/>
              <a:buChar char="§"/>
              <a:defRPr/>
            </a:pPr>
            <a:endParaRPr lang="it-IT" dirty="0">
              <a:latin typeface="Arial" panose="020B0604020202020204" pitchFamily="34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ts val="1300"/>
              </a:lnSpc>
              <a:buClr>
                <a:srgbClr val="D72F38"/>
              </a:buClr>
              <a:buFont typeface="Wingdings" panose="05000000000000000000" pitchFamily="2" charset="2"/>
              <a:buChar char="§"/>
              <a:defRPr/>
            </a:pPr>
            <a:r>
              <a:rPr lang="it-IT" dirty="0">
                <a:latin typeface="Arial" panose="020B0604020202020204" pitchFamily="34" charset="0"/>
                <a:ea typeface="Cambria" panose="02040503050406030204" pitchFamily="18" charset="0"/>
              </a:rPr>
              <a:t>Numero di stazioni: </a:t>
            </a:r>
            <a:r>
              <a:rPr lang="it-IT" b="1" dirty="0">
                <a:latin typeface="Arial" panose="020B0604020202020204" pitchFamily="34" charset="0"/>
                <a:ea typeface="Cambria" panose="02040503050406030204" pitchFamily="18" charset="0"/>
              </a:rPr>
              <a:t>2 + capolinea</a:t>
            </a:r>
          </a:p>
        </p:txBody>
      </p:sp>
      <p:sp>
        <p:nvSpPr>
          <p:cNvPr id="2" name="Rettangolo 9">
            <a:extLst>
              <a:ext uri="{FF2B5EF4-FFF2-40B4-BE49-F238E27FC236}">
                <a16:creationId xmlns:a16="http://schemas.microsoft.com/office/drawing/2014/main" xmlns="" id="{18C974BD-6998-569B-170D-3B03BD40D1E0}"/>
              </a:ext>
            </a:extLst>
          </p:cNvPr>
          <p:cNvSpPr/>
          <p:nvPr/>
        </p:nvSpPr>
        <p:spPr>
          <a:xfrm>
            <a:off x="371820" y="11572"/>
            <a:ext cx="11448360" cy="829440"/>
          </a:xfrm>
          <a:prstGeom prst="rect">
            <a:avLst/>
          </a:prstGeom>
          <a:solidFill>
            <a:srgbClr val="D72F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8760" tIns="34200" rIns="68760" bIns="342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100" b="1" strike="noStrike" spc="-1" dirty="0">
                <a:solidFill>
                  <a:srgbClr val="FFFFFF"/>
                </a:solidFill>
                <a:latin typeface="Arial"/>
                <a:ea typeface="Cambria"/>
              </a:rPr>
              <a:t>SKYMETRO: ESTENSIONE DELLA METROPOLITANA IN VAL BISAGNO </a:t>
            </a:r>
            <a:endParaRPr lang="it-IT" sz="2100" b="0" strike="noStrike" spc="-1" dirty="0">
              <a:latin typeface="Arial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973F8A44-BAD0-ACE4-B3E9-0E932E860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136" y="966084"/>
            <a:ext cx="3034217" cy="510668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FA70AEB6-A605-AF65-5A92-973DF73F5BDB}"/>
              </a:ext>
            </a:extLst>
          </p:cNvPr>
          <p:cNvSpPr txBox="1"/>
          <p:nvPr/>
        </p:nvSpPr>
        <p:spPr>
          <a:xfrm>
            <a:off x="3169172" y="2121879"/>
            <a:ext cx="1149181" cy="229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/>
              <a:t>SAN GOTTARDO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E13CB9C8-1FD8-393F-CBDF-2BA68C367316}"/>
              </a:ext>
            </a:extLst>
          </p:cNvPr>
          <p:cNvSpPr txBox="1"/>
          <p:nvPr/>
        </p:nvSpPr>
        <p:spPr>
          <a:xfrm>
            <a:off x="2186724" y="3858464"/>
            <a:ext cx="9633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/>
              <a:t>STAGLIENO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A6417925-9660-BAF6-E269-65D17D94AD78}"/>
              </a:ext>
            </a:extLst>
          </p:cNvPr>
          <p:cNvSpPr txBox="1"/>
          <p:nvPr/>
        </p:nvSpPr>
        <p:spPr>
          <a:xfrm>
            <a:off x="2205857" y="5061878"/>
            <a:ext cx="963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/>
              <a:t>PIAZZA ROMAGNOSI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78C89AD-A519-F2FB-5AC9-267875E57A2C}"/>
              </a:ext>
            </a:extLst>
          </p:cNvPr>
          <p:cNvSpPr txBox="1"/>
          <p:nvPr/>
        </p:nvSpPr>
        <p:spPr>
          <a:xfrm>
            <a:off x="1899361" y="4350667"/>
            <a:ext cx="9633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/>
              <a:t>PARENZO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0E840DB5-4F72-164B-05A0-42D1173BCA72}"/>
              </a:ext>
            </a:extLst>
          </p:cNvPr>
          <p:cNvSpPr txBox="1"/>
          <p:nvPr/>
        </p:nvSpPr>
        <p:spPr>
          <a:xfrm>
            <a:off x="2895723" y="2883835"/>
            <a:ext cx="12234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/>
              <a:t>GUGLIELMETTI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132F539B-6A87-E429-DC1C-C9F9D10C2796}"/>
              </a:ext>
            </a:extLst>
          </p:cNvPr>
          <p:cNvSpPr txBox="1"/>
          <p:nvPr/>
        </p:nvSpPr>
        <p:spPr>
          <a:xfrm>
            <a:off x="1080377" y="5661084"/>
            <a:ext cx="8189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/>
              <a:t>BRIGNOLE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AB1CE4FD-7185-15DF-EFC4-0E263DCD723A}"/>
              </a:ext>
            </a:extLst>
          </p:cNvPr>
          <p:cNvSpPr txBox="1"/>
          <p:nvPr/>
        </p:nvSpPr>
        <p:spPr>
          <a:xfrm>
            <a:off x="3150039" y="1467152"/>
            <a:ext cx="10401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/>
              <a:t>MOLASSANA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xmlns="" id="{F8587377-943B-809F-1B79-7EEBB9B42501}"/>
              </a:ext>
            </a:extLst>
          </p:cNvPr>
          <p:cNvSpPr/>
          <p:nvPr/>
        </p:nvSpPr>
        <p:spPr>
          <a:xfrm>
            <a:off x="1797481" y="5720080"/>
            <a:ext cx="203759" cy="15151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31A0F8F1-6E6C-4D5E-89E7-87B2EB0FA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304" y="6144762"/>
            <a:ext cx="2456901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9331"/>
      </p:ext>
    </p:extLst>
  </p:cSld>
  <p:clrMapOvr>
    <a:masterClrMapping/>
  </p:clrMapOvr>
  <p:transition xmlns:p14="http://schemas.microsoft.com/office/powerpoint/2010/main"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egnaposto numero diapositiva 2">
            <a:extLst>
              <a:ext uri="{FF2B5EF4-FFF2-40B4-BE49-F238E27FC236}">
                <a16:creationId xmlns:a16="http://schemas.microsoft.com/office/drawing/2014/main" xmlns="" id="{4EE725E2-3C96-33AE-C89E-22D3290740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256313" y="6492875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E984015-DE79-4584-92CF-E575C1C0E4B4}" type="slidenum">
              <a:rPr lang="it-IT" altLang="it-IT" sz="1200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20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5F9A2009-84BC-74EE-FA6F-68F0CA69EAF0}"/>
              </a:ext>
            </a:extLst>
          </p:cNvPr>
          <p:cNvSpPr txBox="1"/>
          <p:nvPr/>
        </p:nvSpPr>
        <p:spPr>
          <a:xfrm>
            <a:off x="10632993" y="3164825"/>
            <a:ext cx="964647" cy="52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  <a:buClr>
                <a:srgbClr val="D72F38"/>
              </a:buClr>
              <a:defRPr/>
            </a:pPr>
            <a:r>
              <a:rPr lang="it-IT" sz="1600" dirty="0">
                <a:latin typeface="Arial" panose="020B0604020202020204" pitchFamily="34" charset="0"/>
                <a:ea typeface="Cambria" panose="02040503050406030204" pitchFamily="18" charset="0"/>
              </a:rPr>
              <a:t>Sponda</a:t>
            </a:r>
          </a:p>
          <a:p>
            <a:pPr algn="ctr">
              <a:lnSpc>
                <a:spcPts val="1700"/>
              </a:lnSpc>
              <a:buClr>
                <a:srgbClr val="D72F38"/>
              </a:buClr>
              <a:defRPr/>
            </a:pPr>
            <a:r>
              <a:rPr lang="it-IT" sz="1600" dirty="0">
                <a:latin typeface="Arial" panose="020B0604020202020204" pitchFamily="34" charset="0"/>
                <a:ea typeface="Cambria" panose="02040503050406030204" pitchFamily="18" charset="0"/>
              </a:rPr>
              <a:t>sinistra</a:t>
            </a:r>
            <a:endParaRPr lang="it-IT" sz="1600" b="1" dirty="0">
              <a:solidFill>
                <a:srgbClr val="D72F38"/>
              </a:solidFill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sp>
        <p:nvSpPr>
          <p:cNvPr id="56324" name="CasellaDiTesto 1">
            <a:extLst>
              <a:ext uri="{FF2B5EF4-FFF2-40B4-BE49-F238E27FC236}">
                <a16:creationId xmlns:a16="http://schemas.microsoft.com/office/drawing/2014/main" xmlns="" id="{180FFCE6-7E5F-F3FC-866E-7EFAB8EF2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1101725"/>
            <a:ext cx="39592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</a:rPr>
              <a:t>Impianto fotovoltaico per l’alimentazione della Skymetro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FF83A065-040F-7E8B-9A38-50AC1322A285}"/>
              </a:ext>
            </a:extLst>
          </p:cNvPr>
          <p:cNvSpPr/>
          <p:nvPr/>
        </p:nvSpPr>
        <p:spPr>
          <a:xfrm>
            <a:off x="190500" y="103188"/>
            <a:ext cx="11811000" cy="830262"/>
          </a:xfrm>
          <a:prstGeom prst="rect">
            <a:avLst/>
          </a:prstGeom>
          <a:solidFill>
            <a:srgbClr val="D61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100" b="1" dirty="0">
                <a:solidFill>
                  <a:prstClr val="white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SKYMETRO - TRACCIATO</a:t>
            </a:r>
          </a:p>
        </p:txBody>
      </p:sp>
      <p:sp>
        <p:nvSpPr>
          <p:cNvPr id="56326" name="CasellaDiTesto 1">
            <a:extLst>
              <a:ext uri="{FF2B5EF4-FFF2-40B4-BE49-F238E27FC236}">
                <a16:creationId xmlns:a16="http://schemas.microsoft.com/office/drawing/2014/main" xmlns="" id="{A485BB42-8C13-22A5-77E5-48C87A3A8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249" y="1346889"/>
            <a:ext cx="1438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Arial" panose="020B0604020202020204" pitchFamily="34" charset="0"/>
              </a:rPr>
              <a:t>6 STAZIONI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664F55F8-C3DA-4DE1-AEB5-70C4D4DFE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661" y="6245141"/>
            <a:ext cx="2456901" cy="45724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0497760F-1EB2-BA41-45C6-00AB2C5382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56" t="25718" r="31481" b="25566"/>
          <a:stretch/>
        </p:blipFill>
        <p:spPr>
          <a:xfrm>
            <a:off x="281717" y="2055854"/>
            <a:ext cx="4757723" cy="351764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F42FF6AD-1FB4-45D9-2B94-8B94E3777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335" y="1789999"/>
            <a:ext cx="4168223" cy="4186504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xmlns="" id="{0A08C23A-B05D-8B19-66A7-ECC3C9BC05B5}"/>
              </a:ext>
            </a:extLst>
          </p:cNvPr>
          <p:cNvSpPr/>
          <p:nvPr/>
        </p:nvSpPr>
        <p:spPr>
          <a:xfrm rot="1697754">
            <a:off x="3136918" y="1850738"/>
            <a:ext cx="1598236" cy="3556436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xmlns="" id="{C42A8691-8C73-5190-4413-B1CEF9477960}"/>
              </a:ext>
            </a:extLst>
          </p:cNvPr>
          <p:cNvSpPr/>
          <p:nvPr/>
        </p:nvSpPr>
        <p:spPr>
          <a:xfrm>
            <a:off x="11541421" y="1859927"/>
            <a:ext cx="189418" cy="3101009"/>
          </a:xfrm>
          <a:prstGeom prst="downArrow">
            <a:avLst/>
          </a:prstGeom>
          <a:solidFill>
            <a:srgbClr val="FFFF00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xmlns="" id="{5B2C2995-99AD-1B7A-602A-65E79DB65BE7}"/>
              </a:ext>
            </a:extLst>
          </p:cNvPr>
          <p:cNvSpPr/>
          <p:nvPr/>
        </p:nvSpPr>
        <p:spPr>
          <a:xfrm>
            <a:off x="10475209" y="4966773"/>
            <a:ext cx="189418" cy="747392"/>
          </a:xfrm>
          <a:prstGeom prst="downArrow">
            <a:avLst/>
          </a:prstGeom>
          <a:solidFill>
            <a:srgbClr val="FFFF00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">
            <a:extLst>
              <a:ext uri="{FF2B5EF4-FFF2-40B4-BE49-F238E27FC236}">
                <a16:creationId xmlns:a16="http://schemas.microsoft.com/office/drawing/2014/main" xmlns="" id="{1FD41810-4500-A6DB-D58C-36E0E7D70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128" y="5647710"/>
            <a:ext cx="2372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400" b="1" dirty="0">
                <a:latin typeface="Arial" panose="020B0604020202020204" pitchFamily="34" charset="0"/>
              </a:rPr>
              <a:t>LINEA METROPOLITANA DI GENOVA</a:t>
            </a:r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xmlns="" id="{78B06BAB-A794-3893-E6F4-19D6A7FC7D51}"/>
              </a:ext>
            </a:extLst>
          </p:cNvPr>
          <p:cNvSpPr/>
          <p:nvPr/>
        </p:nvSpPr>
        <p:spPr>
          <a:xfrm>
            <a:off x="5039440" y="4096611"/>
            <a:ext cx="742623" cy="4572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DC67E603-28FC-94C9-9938-BFC2955A28D5}"/>
              </a:ext>
            </a:extLst>
          </p:cNvPr>
          <p:cNvSpPr txBox="1"/>
          <p:nvPr/>
        </p:nvSpPr>
        <p:spPr>
          <a:xfrm>
            <a:off x="10627609" y="5076294"/>
            <a:ext cx="964647" cy="52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  <a:buClr>
                <a:srgbClr val="D72F38"/>
              </a:buClr>
              <a:defRPr/>
            </a:pPr>
            <a:r>
              <a:rPr lang="it-IT" sz="1600" dirty="0">
                <a:latin typeface="Arial" panose="020B0604020202020204" pitchFamily="34" charset="0"/>
                <a:ea typeface="Cambria" panose="02040503050406030204" pitchFamily="18" charset="0"/>
              </a:rPr>
              <a:t>Sponda</a:t>
            </a:r>
          </a:p>
          <a:p>
            <a:pPr algn="ctr">
              <a:lnSpc>
                <a:spcPts val="1700"/>
              </a:lnSpc>
              <a:buClr>
                <a:srgbClr val="D72F38"/>
              </a:buClr>
              <a:defRPr/>
            </a:pPr>
            <a:r>
              <a:rPr lang="it-IT" sz="1600" dirty="0">
                <a:latin typeface="Arial" panose="020B0604020202020204" pitchFamily="34" charset="0"/>
                <a:ea typeface="Cambria" panose="02040503050406030204" pitchFamily="18" charset="0"/>
              </a:rPr>
              <a:t>destra</a:t>
            </a:r>
            <a:endParaRPr lang="it-IT" sz="1600" b="1" dirty="0">
              <a:solidFill>
                <a:srgbClr val="D72F38"/>
              </a:solidFill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sp>
        <p:nvSpPr>
          <p:cNvPr id="16" name="CasellaDiTesto 1">
            <a:extLst>
              <a:ext uri="{FF2B5EF4-FFF2-40B4-BE49-F238E27FC236}">
                <a16:creationId xmlns:a16="http://schemas.microsoft.com/office/drawing/2014/main" xmlns="" id="{F09996A0-675F-BE02-F4FC-FF8E5704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3715" y="4591604"/>
            <a:ext cx="15893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Arial" panose="020B0604020202020204" pitchFamily="34" charset="0"/>
              </a:rPr>
              <a:t>SKYMETRO</a:t>
            </a:r>
          </a:p>
        </p:txBody>
      </p:sp>
    </p:spTree>
    <p:extLst>
      <p:ext uri="{BB962C8B-B14F-4D97-AF65-F5344CB8AC3E}">
        <p14:creationId xmlns:p14="http://schemas.microsoft.com/office/powerpoint/2010/main" val="1113226963"/>
      </p:ext>
    </p:extLst>
  </p:cSld>
  <p:clrMapOvr>
    <a:masterClrMapping/>
  </p:clrMapOvr>
  <p:transition xmlns:p14="http://schemas.microsoft.com/office/powerpoint/2010/main"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egnaposto numero diapositiva 2">
            <a:extLst>
              <a:ext uri="{FF2B5EF4-FFF2-40B4-BE49-F238E27FC236}">
                <a16:creationId xmlns:a16="http://schemas.microsoft.com/office/drawing/2014/main" xmlns="" id="{4EE725E2-3C96-33AE-C89E-22D3290740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324975" y="6492875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E984015-DE79-4584-92CF-E575C1C0E4B4}" type="slidenum">
              <a:rPr lang="it-IT" altLang="it-IT" sz="1200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200"/>
          </a:p>
        </p:txBody>
      </p:sp>
      <p:sp>
        <p:nvSpPr>
          <p:cNvPr id="56324" name="CasellaDiTesto 1">
            <a:extLst>
              <a:ext uri="{FF2B5EF4-FFF2-40B4-BE49-F238E27FC236}">
                <a16:creationId xmlns:a16="http://schemas.microsoft.com/office/drawing/2014/main" xmlns="" id="{180FFCE6-7E5F-F3FC-866E-7EFAB8EF2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1101725"/>
            <a:ext cx="39592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000">
                <a:solidFill>
                  <a:schemeClr val="bg1"/>
                </a:solidFill>
              </a:rPr>
              <a:t>Impianto fotovoltaico per l’alimentazione della Skymetro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FF83A065-040F-7E8B-9A38-50AC1322A285}"/>
              </a:ext>
            </a:extLst>
          </p:cNvPr>
          <p:cNvSpPr/>
          <p:nvPr/>
        </p:nvSpPr>
        <p:spPr>
          <a:xfrm>
            <a:off x="190500" y="103188"/>
            <a:ext cx="11811000" cy="830262"/>
          </a:xfrm>
          <a:prstGeom prst="rect">
            <a:avLst/>
          </a:prstGeom>
          <a:solidFill>
            <a:srgbClr val="D61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100" b="1" dirty="0">
                <a:solidFill>
                  <a:prstClr val="white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SKYMETRO – RENDERING VIADOTTO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664F55F8-C3DA-4DE1-AEB5-70C4D4DFE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661" y="6245141"/>
            <a:ext cx="2456901" cy="457240"/>
          </a:xfrm>
          <a:prstGeom prst="rect">
            <a:avLst/>
          </a:prstGeom>
        </p:spPr>
      </p:pic>
      <p:pic>
        <p:nvPicPr>
          <p:cNvPr id="4" name="Picture 4" descr="A long shot of a bridge&#10;&#10;Description automatically generated">
            <a:extLst>
              <a:ext uri="{FF2B5EF4-FFF2-40B4-BE49-F238E27FC236}">
                <a16:creationId xmlns:a16="http://schemas.microsoft.com/office/drawing/2014/main" xmlns="" id="{51BE9E34-5F92-F5C0-9132-A045C854A9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t="10956" r="1673" b="17701"/>
          <a:stretch/>
        </p:blipFill>
        <p:spPr>
          <a:xfrm>
            <a:off x="6190317" y="3794760"/>
            <a:ext cx="5766321" cy="235933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E5B79C87-97D7-BF19-4074-F5E820C665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1" t="33786" r="660" b="8659"/>
          <a:stretch/>
        </p:blipFill>
        <p:spPr bwMode="auto">
          <a:xfrm>
            <a:off x="198273" y="1271388"/>
            <a:ext cx="6023381" cy="23593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14E736AE-7E3A-FB60-BB68-849189163B25}"/>
              </a:ext>
            </a:extLst>
          </p:cNvPr>
          <p:cNvSpPr txBox="1"/>
          <p:nvPr/>
        </p:nvSpPr>
        <p:spPr>
          <a:xfrm>
            <a:off x="-334726" y="3719427"/>
            <a:ext cx="3368941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  <a:buClr>
                <a:srgbClr val="D72F38"/>
              </a:buClr>
              <a:defRPr/>
            </a:pPr>
            <a:r>
              <a:rPr lang="it-IT" sz="1600" dirty="0">
                <a:latin typeface="Arial" panose="020B0604020202020204" pitchFamily="34" charset="0"/>
                <a:ea typeface="Cambria" panose="02040503050406030204" pitchFamily="18" charset="0"/>
              </a:rPr>
              <a:t>Vista dal ponte Staglieno</a:t>
            </a:r>
            <a:endParaRPr lang="it-IT" sz="1600" b="1" dirty="0">
              <a:solidFill>
                <a:srgbClr val="D72F38"/>
              </a:solidFill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FAA70EC5-4577-6EB8-2BCE-1EF995AB2EEB}"/>
              </a:ext>
            </a:extLst>
          </p:cNvPr>
          <p:cNvSpPr txBox="1"/>
          <p:nvPr/>
        </p:nvSpPr>
        <p:spPr>
          <a:xfrm>
            <a:off x="9576397" y="3463781"/>
            <a:ext cx="2516543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  <a:buClr>
                <a:srgbClr val="D72F38"/>
              </a:buClr>
              <a:defRPr/>
            </a:pPr>
            <a:r>
              <a:rPr lang="it-IT" sz="1600" dirty="0">
                <a:latin typeface="Arial" panose="020B0604020202020204" pitchFamily="34" charset="0"/>
                <a:ea typeface="Cambria" panose="02040503050406030204" pitchFamily="18" charset="0"/>
              </a:rPr>
              <a:t>Vista in zona Scolmatore</a:t>
            </a:r>
            <a:endParaRPr lang="it-IT" sz="1600" b="1" dirty="0">
              <a:solidFill>
                <a:srgbClr val="D72F38"/>
              </a:solidFill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921014"/>
      </p:ext>
    </p:extLst>
  </p:cSld>
  <p:clrMapOvr>
    <a:masterClrMapping/>
  </p:clrMapOvr>
  <p:transition xmlns:p14="http://schemas.microsoft.com/office/powerpoint/2010/main"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egnaposto numero diapositiva 2">
            <a:extLst>
              <a:ext uri="{FF2B5EF4-FFF2-40B4-BE49-F238E27FC236}">
                <a16:creationId xmlns:a16="http://schemas.microsoft.com/office/drawing/2014/main" xmlns="" id="{4EE725E2-3C96-33AE-C89E-22D3290740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347200" y="6443896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E984015-DE79-4584-92CF-E575C1C0E4B4}" type="slidenum">
              <a:rPr lang="it-IT" altLang="it-IT" sz="1200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200"/>
          </a:p>
        </p:txBody>
      </p:sp>
      <p:sp>
        <p:nvSpPr>
          <p:cNvPr id="56324" name="CasellaDiTesto 1">
            <a:extLst>
              <a:ext uri="{FF2B5EF4-FFF2-40B4-BE49-F238E27FC236}">
                <a16:creationId xmlns:a16="http://schemas.microsoft.com/office/drawing/2014/main" xmlns="" id="{180FFCE6-7E5F-F3FC-866E-7EFAB8EF2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1101725"/>
            <a:ext cx="39592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000">
                <a:solidFill>
                  <a:schemeClr val="bg1"/>
                </a:solidFill>
              </a:rPr>
              <a:t>Impianto fotovoltaico per l’alimentazione della Skymetro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FF83A065-040F-7E8B-9A38-50AC1322A285}"/>
              </a:ext>
            </a:extLst>
          </p:cNvPr>
          <p:cNvSpPr/>
          <p:nvPr/>
        </p:nvSpPr>
        <p:spPr>
          <a:xfrm>
            <a:off x="202428" y="98800"/>
            <a:ext cx="11811000" cy="830262"/>
          </a:xfrm>
          <a:prstGeom prst="rect">
            <a:avLst/>
          </a:prstGeom>
          <a:solidFill>
            <a:srgbClr val="D61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100" b="1" dirty="0">
                <a:solidFill>
                  <a:prstClr val="white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SKYMETRO SEZIONE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664F55F8-C3DA-4DE1-AEB5-70C4D4DFE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661" y="6245141"/>
            <a:ext cx="2456901" cy="45724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CC3CB2C6-2D57-7379-30EB-83C24695D7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5" r="7927" b="13522"/>
          <a:stretch/>
        </p:blipFill>
        <p:spPr>
          <a:xfrm>
            <a:off x="6229847" y="1475251"/>
            <a:ext cx="5418144" cy="380357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7C306BCE-869E-3ACF-0C5E-5E6243099D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0" t="24691" r="34270" b="23723"/>
          <a:stretch/>
        </p:blipFill>
        <p:spPr bwMode="auto">
          <a:xfrm>
            <a:off x="202428" y="1947456"/>
            <a:ext cx="5472987" cy="32792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166BE79A-F6FF-786B-D051-2127B9E51D0B}"/>
              </a:ext>
            </a:extLst>
          </p:cNvPr>
          <p:cNvSpPr txBox="1"/>
          <p:nvPr/>
        </p:nvSpPr>
        <p:spPr>
          <a:xfrm>
            <a:off x="1529696" y="5473641"/>
            <a:ext cx="2522555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55" b="1" dirty="0"/>
              <a:t>- pannelli fotovoltaici sulla copertura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A29670FC-7AB6-A1B9-2932-4995851EC95A}"/>
              </a:ext>
            </a:extLst>
          </p:cNvPr>
          <p:cNvSpPr txBox="1"/>
          <p:nvPr/>
        </p:nvSpPr>
        <p:spPr>
          <a:xfrm>
            <a:off x="7649550" y="5473641"/>
            <a:ext cx="2522555" cy="270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55" b="1" dirty="0"/>
              <a:t>- prospetto e sezione</a:t>
            </a:r>
          </a:p>
        </p:txBody>
      </p:sp>
    </p:spTree>
    <p:extLst>
      <p:ext uri="{BB962C8B-B14F-4D97-AF65-F5344CB8AC3E}">
        <p14:creationId xmlns:p14="http://schemas.microsoft.com/office/powerpoint/2010/main" val="4015208439"/>
      </p:ext>
    </p:extLst>
  </p:cSld>
  <p:clrMapOvr>
    <a:masterClrMapping/>
  </p:clrMapOvr>
  <p:transition xmlns:p14="http://schemas.microsoft.com/office/powerpoint/2010/main"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egnaposto numero diapositiva 2">
            <a:extLst>
              <a:ext uri="{FF2B5EF4-FFF2-40B4-BE49-F238E27FC236}">
                <a16:creationId xmlns:a16="http://schemas.microsoft.com/office/drawing/2014/main" xmlns="" id="{4EE725E2-3C96-33AE-C89E-22D3290740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324975" y="6492875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E984015-DE79-4584-92CF-E575C1C0E4B4}" type="slidenum">
              <a:rPr lang="it-IT" altLang="it-IT" sz="1200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</a:t>
            </a:fld>
            <a:endParaRPr lang="it-IT" altLang="it-IT" sz="1200"/>
          </a:p>
        </p:txBody>
      </p:sp>
      <p:sp>
        <p:nvSpPr>
          <p:cNvPr id="56324" name="CasellaDiTesto 1">
            <a:extLst>
              <a:ext uri="{FF2B5EF4-FFF2-40B4-BE49-F238E27FC236}">
                <a16:creationId xmlns:a16="http://schemas.microsoft.com/office/drawing/2014/main" xmlns="" id="{180FFCE6-7E5F-F3FC-866E-7EFAB8EF2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1101725"/>
            <a:ext cx="39592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000">
                <a:solidFill>
                  <a:schemeClr val="bg1"/>
                </a:solidFill>
              </a:rPr>
              <a:t>Impianto fotovoltaico per l’alimentazione della Skymetro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FF83A065-040F-7E8B-9A38-50AC1322A285}"/>
              </a:ext>
            </a:extLst>
          </p:cNvPr>
          <p:cNvSpPr/>
          <p:nvPr/>
        </p:nvSpPr>
        <p:spPr>
          <a:xfrm>
            <a:off x="190500" y="103188"/>
            <a:ext cx="11811000" cy="830262"/>
          </a:xfrm>
          <a:prstGeom prst="rect">
            <a:avLst/>
          </a:prstGeom>
          <a:solidFill>
            <a:srgbClr val="D61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100" b="1" dirty="0">
                <a:solidFill>
                  <a:prstClr val="white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SKYMETRO – RENDERING STAZIONE TIPO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664F55F8-C3DA-4DE1-AEB5-70C4D4DFE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661" y="6245141"/>
            <a:ext cx="2456901" cy="45724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BA98CD54-22EF-F7F5-76B8-2781353597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7730" y="1640812"/>
            <a:ext cx="6489535" cy="329359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17C3B03C-EE85-F9C7-033F-7DB089E595AE}"/>
              </a:ext>
            </a:extLst>
          </p:cNvPr>
          <p:cNvSpPr txBox="1"/>
          <p:nvPr/>
        </p:nvSpPr>
        <p:spPr>
          <a:xfrm>
            <a:off x="3996381" y="5072256"/>
            <a:ext cx="4802590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  <a:buClr>
                <a:srgbClr val="D72F38"/>
              </a:buClr>
              <a:defRPr/>
            </a:pPr>
            <a:r>
              <a:rPr lang="it-IT" sz="1600" dirty="0">
                <a:latin typeface="Arial" panose="020B0604020202020204" pitchFamily="34" charset="0"/>
                <a:ea typeface="Cambria" panose="02040503050406030204" pitchFamily="18" charset="0"/>
              </a:rPr>
              <a:t>Chiusura in orari notturni</a:t>
            </a:r>
            <a:endParaRPr lang="it-IT" sz="1600" b="1" dirty="0">
              <a:solidFill>
                <a:srgbClr val="D72F38"/>
              </a:solidFill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7AB5B91B-C125-C7FE-F7E8-F5ACB9FE25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t="2585" r="8806" b="2517"/>
          <a:stretch/>
        </p:blipFill>
        <p:spPr bwMode="auto">
          <a:xfrm rot="5400000">
            <a:off x="1102691" y="625608"/>
            <a:ext cx="3338023" cy="53684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DE8BDF88-8A93-E757-C0DE-02A81F0F07CE}"/>
              </a:ext>
            </a:extLst>
          </p:cNvPr>
          <p:cNvSpPr txBox="1"/>
          <p:nvPr/>
        </p:nvSpPr>
        <p:spPr>
          <a:xfrm>
            <a:off x="3010829" y="1640812"/>
            <a:ext cx="2456901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  <a:buClr>
                <a:srgbClr val="D72F38"/>
              </a:buClr>
              <a:defRPr/>
            </a:pPr>
            <a:r>
              <a:rPr lang="it-IT" sz="1600" dirty="0">
                <a:latin typeface="Arial" panose="020B0604020202020204" pitchFamily="34" charset="0"/>
                <a:ea typeface="Cambria" panose="02040503050406030204" pitchFamily="18" charset="0"/>
              </a:rPr>
              <a:t>PER OGNI STAZIONE:</a:t>
            </a:r>
          </a:p>
          <a:p>
            <a:pPr algn="ctr">
              <a:lnSpc>
                <a:spcPts val="1700"/>
              </a:lnSpc>
              <a:buClr>
                <a:srgbClr val="D72F38"/>
              </a:buClr>
              <a:defRPr/>
            </a:pPr>
            <a:r>
              <a:rPr lang="it-IT" sz="1600" dirty="0">
                <a:latin typeface="Arial" panose="020B0604020202020204" pitchFamily="34" charset="0"/>
                <a:ea typeface="Cambria" panose="02040503050406030204" pitchFamily="18" charset="0"/>
              </a:rPr>
              <a:t>- 3 corpi scale</a:t>
            </a:r>
          </a:p>
          <a:p>
            <a:pPr algn="ctr">
              <a:lnSpc>
                <a:spcPts val="1700"/>
              </a:lnSpc>
              <a:buClr>
                <a:srgbClr val="D72F38"/>
              </a:buClr>
              <a:defRPr/>
            </a:pPr>
            <a:r>
              <a:rPr lang="it-IT" sz="1600" dirty="0">
                <a:latin typeface="Arial" panose="020B0604020202020204" pitchFamily="34" charset="0"/>
                <a:ea typeface="Cambria" panose="02040503050406030204" pitchFamily="18" charset="0"/>
              </a:rPr>
              <a:t>- 4 ascensori</a:t>
            </a:r>
            <a:endParaRPr lang="it-IT" sz="1600" b="1" dirty="0">
              <a:solidFill>
                <a:srgbClr val="D72F38"/>
              </a:solidFill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981843"/>
      </p:ext>
    </p:extLst>
  </p:cSld>
  <p:clrMapOvr>
    <a:masterClrMapping/>
  </p:clrMapOvr>
  <p:transition xmlns:p14="http://schemas.microsoft.com/office/powerpoint/2010/main"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egnaposto numero diapositiva 2">
            <a:extLst>
              <a:ext uri="{FF2B5EF4-FFF2-40B4-BE49-F238E27FC236}">
                <a16:creationId xmlns:a16="http://schemas.microsoft.com/office/drawing/2014/main" xmlns="" id="{4EE725E2-3C96-33AE-C89E-22D3290740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324975" y="6492875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E984015-DE79-4584-92CF-E575C1C0E4B4}" type="slidenum">
              <a:rPr lang="it-IT" altLang="it-IT" sz="1200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</a:t>
            </a:fld>
            <a:endParaRPr lang="it-IT" altLang="it-IT" sz="1200"/>
          </a:p>
        </p:txBody>
      </p:sp>
      <p:sp>
        <p:nvSpPr>
          <p:cNvPr id="56324" name="CasellaDiTesto 1">
            <a:extLst>
              <a:ext uri="{FF2B5EF4-FFF2-40B4-BE49-F238E27FC236}">
                <a16:creationId xmlns:a16="http://schemas.microsoft.com/office/drawing/2014/main" xmlns="" id="{180FFCE6-7E5F-F3FC-866E-7EFAB8EF2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1101725"/>
            <a:ext cx="39592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000">
                <a:solidFill>
                  <a:schemeClr val="bg1"/>
                </a:solidFill>
              </a:rPr>
              <a:t>Impianto fotovoltaico per l’alimentazione della Skymetro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FF83A065-040F-7E8B-9A38-50AC1322A285}"/>
              </a:ext>
            </a:extLst>
          </p:cNvPr>
          <p:cNvSpPr/>
          <p:nvPr/>
        </p:nvSpPr>
        <p:spPr>
          <a:xfrm>
            <a:off x="190500" y="103188"/>
            <a:ext cx="11811000" cy="830262"/>
          </a:xfrm>
          <a:prstGeom prst="rect">
            <a:avLst/>
          </a:prstGeom>
          <a:solidFill>
            <a:srgbClr val="D61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100" b="1" dirty="0">
                <a:solidFill>
                  <a:prstClr val="white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SKYMETRO – RENDERING STAZIONE TIPO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664F55F8-C3DA-4DE1-AEB5-70C4D4DFE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661" y="6245141"/>
            <a:ext cx="2456901" cy="45724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FE3F48CD-959B-3667-4D12-CBFBDF0096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421" y="1347788"/>
            <a:ext cx="6720083" cy="403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9BBEDF74-C0EE-EE5D-5315-E9D057DA943B}"/>
              </a:ext>
            </a:extLst>
          </p:cNvPr>
          <p:cNvSpPr txBox="1"/>
          <p:nvPr/>
        </p:nvSpPr>
        <p:spPr>
          <a:xfrm>
            <a:off x="4772638" y="5410105"/>
            <a:ext cx="3518874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  <a:buClr>
                <a:srgbClr val="D72F38"/>
              </a:buClr>
              <a:defRPr/>
            </a:pPr>
            <a:r>
              <a:rPr lang="it-IT" sz="1600" dirty="0">
                <a:latin typeface="Arial" panose="020B0604020202020204" pitchFamily="34" charset="0"/>
                <a:ea typeface="Cambria" panose="02040503050406030204" pitchFamily="18" charset="0"/>
              </a:rPr>
              <a:t>Render interno, livello banchina</a:t>
            </a:r>
            <a:endParaRPr lang="it-IT" sz="1600" b="1" dirty="0">
              <a:solidFill>
                <a:srgbClr val="D72F38"/>
              </a:solidFill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884328"/>
      </p:ext>
    </p:extLst>
  </p:cSld>
  <p:clrMapOvr>
    <a:masterClrMapping/>
  </p:clrMapOvr>
  <p:transition xmlns:p14="http://schemas.microsoft.com/office/powerpoint/2010/main"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8f3b3d8-822f-405f-b82f-223fd1762a27">
      <Terms xmlns="http://schemas.microsoft.com/office/infopath/2007/PartnerControls"/>
    </lcf76f155ced4ddcb4097134ff3c332f>
    <TaxCatchAll xmlns="ac6ea661-71f0-442c-b0b2-cff21b07351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7913647ECDFB4EBB64660A5D664FCC" ma:contentTypeVersion="10" ma:contentTypeDescription="Create a new document." ma:contentTypeScope="" ma:versionID="e23ab4863d346e9c962576201ab6186d">
  <xsd:schema xmlns:xsd="http://www.w3.org/2001/XMLSchema" xmlns:xs="http://www.w3.org/2001/XMLSchema" xmlns:p="http://schemas.microsoft.com/office/2006/metadata/properties" xmlns:ns2="28f3b3d8-822f-405f-b82f-223fd1762a27" xmlns:ns3="ac6ea661-71f0-442c-b0b2-cff21b073512" targetNamespace="http://schemas.microsoft.com/office/2006/metadata/properties" ma:root="true" ma:fieldsID="13023916a9b1b7b2287b8fcf30deb268" ns2:_="" ns3:_="">
    <xsd:import namespace="28f3b3d8-822f-405f-b82f-223fd1762a27"/>
    <xsd:import namespace="ac6ea661-71f0-442c-b0b2-cff21b0735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f3b3d8-822f-405f-b82f-223fd1762a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3af4de13-5988-42ba-be64-0cdd3a54ca9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6ea661-71f0-442c-b0b2-cff21b07351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0311fa6-07ac-493c-8ffd-45f3383229ea}" ma:internalName="TaxCatchAll" ma:showField="CatchAllData" ma:web="ac6ea661-71f0-442c-b0b2-cff21b0735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F0F5F3-7640-4047-B8EE-723DF77D421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702E14-70A9-4C1D-B859-1F96BDE27F93}">
  <ds:schemaRefs>
    <ds:schemaRef ds:uri="http://schemas.microsoft.com/office/2006/metadata/properties"/>
    <ds:schemaRef ds:uri="http://purl.org/dc/dcmitype/"/>
    <ds:schemaRef ds:uri="ac6ea661-71f0-442c-b0b2-cff21b073512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http://purl.org/dc/terms/"/>
    <ds:schemaRef ds:uri="http://schemas.openxmlformats.org/package/2006/metadata/core-properties"/>
    <ds:schemaRef ds:uri="28f3b3d8-822f-405f-b82f-223fd1762a27"/>
  </ds:schemaRefs>
</ds:datastoreItem>
</file>

<file path=customXml/itemProps3.xml><?xml version="1.0" encoding="utf-8"?>
<ds:datastoreItem xmlns:ds="http://schemas.openxmlformats.org/officeDocument/2006/customXml" ds:itemID="{1A03E66C-5151-4EB0-ACAF-212C8B7014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f3b3d8-822f-405f-b82f-223fd1762a27"/>
    <ds:schemaRef ds:uri="ac6ea661-71f0-442c-b0b2-cff21b0735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3796</TotalTime>
  <Words>349</Words>
  <Application>Microsoft Macintosh PowerPoint</Application>
  <PresentationFormat>Personalizzato</PresentationFormat>
  <Paragraphs>120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Office Theme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TPL – ASSI DI FORZA</dc:title>
  <dc:subject/>
  <dc:creator>Aiello Giuseppe Carmelo</dc:creator>
  <dc:description/>
  <cp:lastModifiedBy>Villa Stefania</cp:lastModifiedBy>
  <cp:revision>701</cp:revision>
  <cp:lastPrinted>2023-10-17T15:20:08Z</cp:lastPrinted>
  <dcterms:created xsi:type="dcterms:W3CDTF">2019-06-18T12:13:20Z</dcterms:created>
  <dcterms:modified xsi:type="dcterms:W3CDTF">2023-10-20T10:21:57Z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i4>8</vt:i4>
  </property>
  <property fmtid="{D5CDD505-2E9C-101B-9397-08002B2CF9AE}" pid="4" name="MSIP_Label_a6175487-42af-4492-84fe-2b4054e011bd_Enabled">
    <vt:lpwstr>true</vt:lpwstr>
  </property>
  <property fmtid="{D5CDD505-2E9C-101B-9397-08002B2CF9AE}" pid="5" name="MSIP_Label_a6175487-42af-4492-84fe-2b4054e011bd_SetDate">
    <vt:lpwstr>2023-10-10T14:05:18Z</vt:lpwstr>
  </property>
  <property fmtid="{D5CDD505-2E9C-101B-9397-08002B2CF9AE}" pid="6" name="MSIP_Label_a6175487-42af-4492-84fe-2b4054e011bd_Method">
    <vt:lpwstr>Privileged</vt:lpwstr>
  </property>
  <property fmtid="{D5CDD505-2E9C-101B-9397-08002B2CF9AE}" pid="7" name="MSIP_Label_a6175487-42af-4492-84fe-2b4054e011bd_Name">
    <vt:lpwstr>Public</vt:lpwstr>
  </property>
  <property fmtid="{D5CDD505-2E9C-101B-9397-08002B2CF9AE}" pid="8" name="MSIP_Label_a6175487-42af-4492-84fe-2b4054e011bd_SiteId">
    <vt:lpwstr>76e3e3ff-fce0-45ec-a946-bc44d69a9b7e</vt:lpwstr>
  </property>
  <property fmtid="{D5CDD505-2E9C-101B-9397-08002B2CF9AE}" pid="9" name="MSIP_Label_a6175487-42af-4492-84fe-2b4054e011bd_ActionId">
    <vt:lpwstr>f807c0ca-b726-4650-99c6-b95032518965</vt:lpwstr>
  </property>
  <property fmtid="{D5CDD505-2E9C-101B-9397-08002B2CF9AE}" pid="10" name="MSIP_Label_a6175487-42af-4492-84fe-2b4054e011bd_ContentBits">
    <vt:lpwstr>0</vt:lpwstr>
  </property>
  <property fmtid="{D5CDD505-2E9C-101B-9397-08002B2CF9AE}" pid="11" name="ContentTypeId">
    <vt:lpwstr>0x010100CE7913647ECDFB4EBB64660A5D664FCC</vt:lpwstr>
  </property>
  <property fmtid="{D5CDD505-2E9C-101B-9397-08002B2CF9AE}" pid="12" name="MediaServiceImageTags">
    <vt:lpwstr/>
  </property>
</Properties>
</file>