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461" r:id="rId2"/>
    <p:sldId id="555" r:id="rId3"/>
    <p:sldId id="550" r:id="rId4"/>
    <p:sldId id="557" r:id="rId5"/>
    <p:sldId id="586" r:id="rId6"/>
    <p:sldId id="568" r:id="rId7"/>
    <p:sldId id="605" r:id="rId8"/>
    <p:sldId id="560" r:id="rId9"/>
    <p:sldId id="563" r:id="rId10"/>
    <p:sldId id="606" r:id="rId11"/>
    <p:sldId id="580" r:id="rId12"/>
    <p:sldId id="564" r:id="rId13"/>
    <p:sldId id="574" r:id="rId14"/>
    <p:sldId id="602" r:id="rId15"/>
    <p:sldId id="603" r:id="rId16"/>
    <p:sldId id="575" r:id="rId17"/>
    <p:sldId id="616" r:id="rId18"/>
    <p:sldId id="604" r:id="rId19"/>
    <p:sldId id="455" r:id="rId20"/>
  </p:sldIdLst>
  <p:sldSz cx="15122525" cy="10693400"/>
  <p:notesSz cx="9926638" cy="14355763"/>
  <p:defaultTextStyle>
    <a:defPPr>
      <a:defRPr lang="it-IT"/>
    </a:defPPr>
    <a:lvl1pPr marL="0" algn="l" defTabSz="14736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6840" algn="l" defTabSz="14736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73678" algn="l" defTabSz="14736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210520" algn="l" defTabSz="14736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47357" algn="l" defTabSz="14736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84196" algn="l" defTabSz="14736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421039" algn="l" defTabSz="14736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57876" algn="l" defTabSz="14736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94715" algn="l" defTabSz="14736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47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ADA"/>
    <a:srgbClr val="C00000"/>
    <a:srgbClr val="254061"/>
    <a:srgbClr val="D9D9D9"/>
    <a:srgbClr val="95B3D7"/>
    <a:srgbClr val="376092"/>
    <a:srgbClr val="4F81BD"/>
    <a:srgbClr val="537388"/>
    <a:srgbClr val="DCE6F2"/>
    <a:srgbClr val="D85C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1" autoAdjust="0"/>
    <p:restoredTop sz="86420" autoAdjust="0"/>
  </p:normalViewPr>
  <p:slideViewPr>
    <p:cSldViewPr>
      <p:cViewPr varScale="1">
        <p:scale>
          <a:sx n="103" d="100"/>
          <a:sy n="103" d="100"/>
        </p:scale>
        <p:origin x="2216" y="184"/>
      </p:cViewPr>
      <p:guideLst>
        <p:guide orient="horz" pos="3368"/>
        <p:guide pos="4763"/>
      </p:guideLst>
    </p:cSldViewPr>
  </p:slideViewPr>
  <p:outlineViewPr>
    <p:cViewPr>
      <p:scale>
        <a:sx n="33" d="100"/>
        <a:sy n="33" d="100"/>
      </p:scale>
      <p:origin x="0" y="-70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4" d="100"/>
        <a:sy n="114" d="100"/>
      </p:scale>
      <p:origin x="0" y="1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717788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717788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EB2A7292-C87E-4771-8A63-945C8CC2EA58}" type="datetimeFigureOut">
              <a:rPr lang="it-IT" smtClean="0"/>
              <a:pPr/>
              <a:t>04/02/21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57288" y="1076325"/>
            <a:ext cx="7612062" cy="538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92665" y="6818988"/>
            <a:ext cx="7941310" cy="6460093"/>
          </a:xfrm>
          <a:prstGeom prst="rect">
            <a:avLst/>
          </a:prstGeom>
        </p:spPr>
        <p:txBody>
          <a:bodyPr vert="horz" lIns="132762" tIns="66381" rIns="132762" bIns="66381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13635483"/>
            <a:ext cx="4301543" cy="717788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22799" y="13635483"/>
            <a:ext cx="4301543" cy="717788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27738A4A-137E-4E3D-A346-70C6AAC45EA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9066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736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36840" algn="l" defTabSz="14736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73678" algn="l" defTabSz="14736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210520" algn="l" defTabSz="14736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47357" algn="l" defTabSz="14736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84196" algn="l" defTabSz="14736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421039" algn="l" defTabSz="14736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57876" algn="l" defTabSz="14736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94715" algn="l" defTabSz="14736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38A4A-137E-4E3D-A346-70C6AAC45EAC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0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34190" y="3321887"/>
            <a:ext cx="12854146" cy="229215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268379" y="6059593"/>
            <a:ext cx="10585768" cy="273275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6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73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1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47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84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21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57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94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56127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79CC166E-98AA-4C37-AD98-793B4AD503A6}" type="datetimeFigureOut">
              <a:rPr lang="it-IT" smtClean="0"/>
              <a:pPr/>
              <a:t>04/02/21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5166862" y="9911210"/>
            <a:ext cx="4788801" cy="5693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6126" y="428232"/>
            <a:ext cx="13610273" cy="178223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56126" y="2495127"/>
            <a:ext cx="13610273" cy="70571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56127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79CC166E-98AA-4C37-AD98-793B4AD503A6}" type="datetimeFigureOut">
              <a:rPr lang="it-IT" smtClean="0"/>
              <a:pPr/>
              <a:t>04/02/21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5166862" y="9911210"/>
            <a:ext cx="4788801" cy="5693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837811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6BB19575-507B-4893-8669-8BC5B30568F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10963831" y="428244"/>
            <a:ext cx="3402568" cy="912404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56127" y="428244"/>
            <a:ext cx="9955661" cy="912404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56127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79CC166E-98AA-4C37-AD98-793B4AD503A6}" type="datetimeFigureOut">
              <a:rPr lang="it-IT" smtClean="0"/>
              <a:pPr/>
              <a:t>04/02/21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5166862" y="9911210"/>
            <a:ext cx="4788801" cy="5693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837811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6BB19575-507B-4893-8669-8BC5B30568F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6126" y="428232"/>
            <a:ext cx="13610273" cy="178223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6126" y="2495127"/>
            <a:ext cx="13610273" cy="70571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56127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79CC166E-98AA-4C37-AD98-793B4AD503A6}" type="datetimeFigureOut">
              <a:rPr lang="it-IT" smtClean="0"/>
              <a:pPr/>
              <a:t>04/02/21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5166862" y="9911210"/>
            <a:ext cx="4788801" cy="5693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837811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6BB19575-507B-4893-8669-8BC5B30568F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94576" y="6871500"/>
            <a:ext cx="12854146" cy="2123828"/>
          </a:xfrm>
          <a:prstGeom prst="rect">
            <a:avLst/>
          </a:prstGeom>
        </p:spPr>
        <p:txBody>
          <a:bodyPr anchor="t"/>
          <a:lstStyle>
            <a:lvl1pPr algn="l">
              <a:defRPr sz="65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194576" y="4532320"/>
            <a:ext cx="12854146" cy="233918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684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7367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2105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4735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68419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2103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5787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89471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756127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79CC166E-98AA-4C37-AD98-793B4AD503A6}" type="datetimeFigureOut">
              <a:rPr lang="it-IT" smtClean="0"/>
              <a:pPr/>
              <a:t>04/02/21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5166862" y="9911210"/>
            <a:ext cx="4788801" cy="5693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837811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6BB19575-507B-4893-8669-8BC5B30568F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6126" y="428232"/>
            <a:ext cx="13610273" cy="178223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56126" y="2495127"/>
            <a:ext cx="6679115" cy="7057150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687285" y="2495127"/>
            <a:ext cx="6679115" cy="7057150"/>
          </a:xfrm>
          <a:prstGeom prst="rect">
            <a:avLst/>
          </a:prstGeo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56127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79CC166E-98AA-4C37-AD98-793B4AD503A6}" type="datetimeFigureOut">
              <a:rPr lang="it-IT" smtClean="0"/>
              <a:pPr/>
              <a:t>04/02/21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5166862" y="9911210"/>
            <a:ext cx="4788801" cy="5693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837811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6BB19575-507B-4893-8669-8BC5B30568F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6126" y="428232"/>
            <a:ext cx="13610273" cy="17822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56127" y="2393640"/>
            <a:ext cx="6681741" cy="99755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900" b="1"/>
            </a:lvl1pPr>
            <a:lvl2pPr marL="736840" indent="0">
              <a:buNone/>
              <a:defRPr sz="3200" b="1"/>
            </a:lvl2pPr>
            <a:lvl3pPr marL="1473678" indent="0">
              <a:buNone/>
              <a:defRPr sz="2900" b="1"/>
            </a:lvl3pPr>
            <a:lvl4pPr marL="2210520" indent="0">
              <a:buNone/>
              <a:defRPr sz="2600" b="1"/>
            </a:lvl4pPr>
            <a:lvl5pPr marL="2947357" indent="0">
              <a:buNone/>
              <a:defRPr sz="2600" b="1"/>
            </a:lvl5pPr>
            <a:lvl6pPr marL="3684196" indent="0">
              <a:buNone/>
              <a:defRPr sz="2600" b="1"/>
            </a:lvl6pPr>
            <a:lvl7pPr marL="4421039" indent="0">
              <a:buNone/>
              <a:defRPr sz="2600" b="1"/>
            </a:lvl7pPr>
            <a:lvl8pPr marL="5157876" indent="0">
              <a:buNone/>
              <a:defRPr sz="2600" b="1"/>
            </a:lvl8pPr>
            <a:lvl9pPr marL="5894715" indent="0">
              <a:buNone/>
              <a:defRPr sz="2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56127" y="3391194"/>
            <a:ext cx="6681741" cy="6161082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7682035" y="2393640"/>
            <a:ext cx="6684366" cy="99755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900" b="1"/>
            </a:lvl1pPr>
            <a:lvl2pPr marL="736840" indent="0">
              <a:buNone/>
              <a:defRPr sz="3200" b="1"/>
            </a:lvl2pPr>
            <a:lvl3pPr marL="1473678" indent="0">
              <a:buNone/>
              <a:defRPr sz="2900" b="1"/>
            </a:lvl3pPr>
            <a:lvl4pPr marL="2210520" indent="0">
              <a:buNone/>
              <a:defRPr sz="2600" b="1"/>
            </a:lvl4pPr>
            <a:lvl5pPr marL="2947357" indent="0">
              <a:buNone/>
              <a:defRPr sz="2600" b="1"/>
            </a:lvl5pPr>
            <a:lvl6pPr marL="3684196" indent="0">
              <a:buNone/>
              <a:defRPr sz="2600" b="1"/>
            </a:lvl6pPr>
            <a:lvl7pPr marL="4421039" indent="0">
              <a:buNone/>
              <a:defRPr sz="2600" b="1"/>
            </a:lvl7pPr>
            <a:lvl8pPr marL="5157876" indent="0">
              <a:buNone/>
              <a:defRPr sz="2600" b="1"/>
            </a:lvl8pPr>
            <a:lvl9pPr marL="5894715" indent="0">
              <a:buNone/>
              <a:defRPr sz="2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7682035" y="3391194"/>
            <a:ext cx="6684366" cy="6161082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756127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79CC166E-98AA-4C37-AD98-793B4AD503A6}" type="datetimeFigureOut">
              <a:rPr lang="it-IT" smtClean="0"/>
              <a:pPr/>
              <a:t>04/02/21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5166862" y="9911210"/>
            <a:ext cx="4788801" cy="5693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10837811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6BB19575-507B-4893-8669-8BC5B30568F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6126" y="428232"/>
            <a:ext cx="13610273" cy="178223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756127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79CC166E-98AA-4C37-AD98-793B4AD503A6}" type="datetimeFigureOut">
              <a:rPr lang="it-IT" smtClean="0"/>
              <a:pPr/>
              <a:t>04/02/21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5166862" y="9911210"/>
            <a:ext cx="4788801" cy="5693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837811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6BB19575-507B-4893-8669-8BC5B30568F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756127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79CC166E-98AA-4C37-AD98-793B4AD503A6}" type="datetimeFigureOut">
              <a:rPr lang="it-IT" smtClean="0"/>
              <a:pPr/>
              <a:t>04/02/21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5166862" y="9911210"/>
            <a:ext cx="4788801" cy="5693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10837811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6BB19575-507B-4893-8669-8BC5B30568F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6140" y="425756"/>
            <a:ext cx="4975207" cy="1811937"/>
          </a:xfrm>
          <a:prstGeom prst="rect">
            <a:avLst/>
          </a:prstGeo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912487" y="425768"/>
            <a:ext cx="8453912" cy="9126521"/>
          </a:xfrm>
          <a:prstGeom prst="rect">
            <a:avLst/>
          </a:prstGeo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9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56140" y="2237706"/>
            <a:ext cx="4975207" cy="73145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00"/>
            </a:lvl1pPr>
            <a:lvl2pPr marL="736840" indent="0">
              <a:buNone/>
              <a:defRPr sz="1900"/>
            </a:lvl2pPr>
            <a:lvl3pPr marL="1473678" indent="0">
              <a:buNone/>
              <a:defRPr sz="1600"/>
            </a:lvl3pPr>
            <a:lvl4pPr marL="2210520" indent="0">
              <a:buNone/>
              <a:defRPr sz="1500"/>
            </a:lvl4pPr>
            <a:lvl5pPr marL="2947357" indent="0">
              <a:buNone/>
              <a:defRPr sz="1500"/>
            </a:lvl5pPr>
            <a:lvl6pPr marL="3684196" indent="0">
              <a:buNone/>
              <a:defRPr sz="1500"/>
            </a:lvl6pPr>
            <a:lvl7pPr marL="4421039" indent="0">
              <a:buNone/>
              <a:defRPr sz="1500"/>
            </a:lvl7pPr>
            <a:lvl8pPr marL="5157876" indent="0">
              <a:buNone/>
              <a:defRPr sz="1500"/>
            </a:lvl8pPr>
            <a:lvl9pPr marL="5894715" indent="0">
              <a:buNone/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56127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79CC166E-98AA-4C37-AD98-793B4AD503A6}" type="datetimeFigureOut">
              <a:rPr lang="it-IT" smtClean="0"/>
              <a:pPr/>
              <a:t>04/02/21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5166862" y="9911210"/>
            <a:ext cx="4788801" cy="5693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837811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6BB19575-507B-4893-8669-8BC5B30568F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64122" y="7485381"/>
            <a:ext cx="9073515" cy="883691"/>
          </a:xfrm>
          <a:prstGeom prst="rect">
            <a:avLst/>
          </a:prstGeo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964122" y="955475"/>
            <a:ext cx="9073515" cy="6416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00"/>
            </a:lvl1pPr>
            <a:lvl2pPr marL="736840" indent="0">
              <a:buNone/>
              <a:defRPr sz="4500"/>
            </a:lvl2pPr>
            <a:lvl3pPr marL="1473678" indent="0">
              <a:buNone/>
              <a:defRPr sz="3900"/>
            </a:lvl3pPr>
            <a:lvl4pPr marL="2210520" indent="0">
              <a:buNone/>
              <a:defRPr sz="3200"/>
            </a:lvl4pPr>
            <a:lvl5pPr marL="2947357" indent="0">
              <a:buNone/>
              <a:defRPr sz="3200"/>
            </a:lvl5pPr>
            <a:lvl6pPr marL="3684196" indent="0">
              <a:buNone/>
              <a:defRPr sz="3200"/>
            </a:lvl6pPr>
            <a:lvl7pPr marL="4421039" indent="0">
              <a:buNone/>
              <a:defRPr sz="3200"/>
            </a:lvl7pPr>
            <a:lvl8pPr marL="5157876" indent="0">
              <a:buNone/>
              <a:defRPr sz="3200"/>
            </a:lvl8pPr>
            <a:lvl9pPr marL="5894715" indent="0">
              <a:buNone/>
              <a:defRPr sz="32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964122" y="8369071"/>
            <a:ext cx="9073515" cy="12549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00"/>
            </a:lvl1pPr>
            <a:lvl2pPr marL="736840" indent="0">
              <a:buNone/>
              <a:defRPr sz="1900"/>
            </a:lvl2pPr>
            <a:lvl3pPr marL="1473678" indent="0">
              <a:buNone/>
              <a:defRPr sz="1600"/>
            </a:lvl3pPr>
            <a:lvl4pPr marL="2210520" indent="0">
              <a:buNone/>
              <a:defRPr sz="1500"/>
            </a:lvl4pPr>
            <a:lvl5pPr marL="2947357" indent="0">
              <a:buNone/>
              <a:defRPr sz="1500"/>
            </a:lvl5pPr>
            <a:lvl6pPr marL="3684196" indent="0">
              <a:buNone/>
              <a:defRPr sz="1500"/>
            </a:lvl6pPr>
            <a:lvl7pPr marL="4421039" indent="0">
              <a:buNone/>
              <a:defRPr sz="1500"/>
            </a:lvl7pPr>
            <a:lvl8pPr marL="5157876" indent="0">
              <a:buNone/>
              <a:defRPr sz="1500"/>
            </a:lvl8pPr>
            <a:lvl9pPr marL="5894715" indent="0">
              <a:buNone/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756127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79CC166E-98AA-4C37-AD98-793B4AD503A6}" type="datetimeFigureOut">
              <a:rPr lang="it-IT" smtClean="0"/>
              <a:pPr/>
              <a:t>04/02/21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5166862" y="9911210"/>
            <a:ext cx="4788801" cy="5693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837811" y="9911210"/>
            <a:ext cx="3528590" cy="569325"/>
          </a:xfrm>
          <a:prstGeom prst="rect">
            <a:avLst/>
          </a:prstGeom>
        </p:spPr>
        <p:txBody>
          <a:bodyPr/>
          <a:lstStyle/>
          <a:p>
            <a:fld id="{6BB19575-507B-4893-8669-8BC5B30568F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 userDrawn="1"/>
        </p:nvGrpSpPr>
        <p:grpSpPr>
          <a:xfrm>
            <a:off x="1" y="10099229"/>
            <a:ext cx="1313981" cy="450391"/>
            <a:chOff x="8209334" y="4914652"/>
            <a:chExt cx="3024336" cy="1036646"/>
          </a:xfrm>
        </p:grpSpPr>
        <p:pic>
          <p:nvPicPr>
            <p:cNvPr id="11" name="Immagine 10" descr="gnosis_logo_10x10.jpg"/>
            <p:cNvPicPr>
              <a:picLocks noChangeAspect="1"/>
            </p:cNvPicPr>
            <p:nvPr userDrawn="1"/>
          </p:nvPicPr>
          <p:blipFill>
            <a:blip r:embed="rId13" cstate="print">
              <a:grayscl/>
            </a:blip>
            <a:srcRect t="63961"/>
            <a:stretch>
              <a:fillRect/>
            </a:stretch>
          </p:blipFill>
          <p:spPr>
            <a:xfrm>
              <a:off x="8497366" y="5058668"/>
              <a:ext cx="2736304" cy="892630"/>
            </a:xfrm>
            <a:prstGeom prst="rect">
              <a:avLst/>
            </a:prstGeom>
          </p:spPr>
        </p:pic>
        <p:sp>
          <p:nvSpPr>
            <p:cNvPr id="12" name="Rettangolo 11"/>
            <p:cNvSpPr/>
            <p:nvPr userDrawn="1"/>
          </p:nvSpPr>
          <p:spPr>
            <a:xfrm>
              <a:off x="8209334" y="4914652"/>
              <a:ext cx="122413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Rectangle 7"/>
          <p:cNvSpPr>
            <a:spLocks noChangeArrowheads="1"/>
          </p:cNvSpPr>
          <p:nvPr userDrawn="1"/>
        </p:nvSpPr>
        <p:spPr bwMode="auto">
          <a:xfrm>
            <a:off x="12457807" y="10167008"/>
            <a:ext cx="2440643" cy="38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177" tIns="61088" rIns="122177" bIns="61088">
            <a:spAutoFit/>
          </a:bodyPr>
          <a:lstStyle/>
          <a:p>
            <a:pPr algn="r">
              <a:defRPr/>
            </a:pPr>
            <a:r>
              <a:rPr lang="it-IT" sz="1700" b="1" dirty="0">
                <a:solidFill>
                  <a:schemeClr val="bg1">
                    <a:lumMod val="50000"/>
                  </a:schemeClr>
                </a:solidFill>
              </a:rPr>
              <a:t>23.01.2020</a:t>
            </a:r>
            <a:endParaRPr lang="en-US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" name="Connettore 1 7"/>
          <p:cNvCxnSpPr/>
          <p:nvPr userDrawn="1"/>
        </p:nvCxnSpPr>
        <p:spPr>
          <a:xfrm>
            <a:off x="1512590" y="10099228"/>
            <a:ext cx="0" cy="5941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73678" rtl="0" eaLnBrk="1" latinLnBrk="0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52631" indent="-552631" algn="l" defTabSz="1473678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197364" indent="-460522" algn="l" defTabSz="1473678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42102" indent="-368423" algn="l" defTabSz="1473678" rtl="0" eaLnBrk="1" latinLnBrk="0" hangingPunct="1">
        <a:spcBef>
          <a:spcPct val="20000"/>
        </a:spcBef>
        <a:buFont typeface="Arial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3pPr>
      <a:lvl4pPr marL="2578936" indent="-368423" algn="l" defTabSz="1473678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315779" indent="-368423" algn="l" defTabSz="1473678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52613" indent="-368423" algn="l" defTabSz="14736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89459" indent="-368423" algn="l" defTabSz="14736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526299" indent="-368423" algn="l" defTabSz="14736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63136" indent="-368423" algn="l" defTabSz="14736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47367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6840" algn="l" defTabSz="147367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73678" algn="l" defTabSz="147367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210520" algn="l" defTabSz="147367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47357" algn="l" defTabSz="147367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84196" algn="l" defTabSz="147367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421039" algn="l" defTabSz="147367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57876" algn="l" defTabSz="147367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94715" algn="l" defTabSz="1473678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417246" y="8010996"/>
            <a:ext cx="5464175" cy="38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177" tIns="61088" rIns="122177" bIns="61088">
            <a:spAutoFit/>
          </a:bodyPr>
          <a:lstStyle/>
          <a:p>
            <a:pPr algn="r">
              <a:defRPr/>
            </a:pPr>
            <a:r>
              <a:rPr lang="it-IT" sz="1700" b="1" dirty="0">
                <a:solidFill>
                  <a:schemeClr val="bg1">
                    <a:lumMod val="50000"/>
                  </a:schemeClr>
                </a:solidFill>
              </a:rPr>
              <a:t>23.01.2020</a:t>
            </a:r>
            <a:endParaRPr lang="en-US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376686" y="1746300"/>
            <a:ext cx="10080625" cy="98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2177" tIns="61088" rIns="122177" bIns="61088">
            <a:spAutoFit/>
          </a:bodyPr>
          <a:lstStyle/>
          <a:p>
            <a:pPr algn="r"/>
            <a:r>
              <a:rPr lang="it-IT" sz="1800" b="1" dirty="0">
                <a:solidFill>
                  <a:schemeClr val="bg1">
                    <a:lumMod val="50000"/>
                  </a:schemeClr>
                </a:solidFill>
              </a:rPr>
              <a:t>COMMENDA di SAN GIOVANNI di PRÈ</a:t>
            </a:r>
          </a:p>
          <a:p>
            <a:pPr algn="r"/>
            <a:r>
              <a:rPr lang="it-IT" sz="1800" b="1" dirty="0">
                <a:solidFill>
                  <a:schemeClr val="bg1">
                    <a:lumMod val="50000"/>
                  </a:schemeClr>
                </a:solidFill>
              </a:rPr>
              <a:t>ADEGUAMENTO FUNZIONALE E RESTAURO</a:t>
            </a:r>
          </a:p>
          <a:p>
            <a:pPr algn="r"/>
            <a:r>
              <a:rPr lang="it-IT" sz="2000" b="1" dirty="0">
                <a:solidFill>
                  <a:schemeClr val="bg1">
                    <a:lumMod val="50000"/>
                  </a:schemeClr>
                </a:solidFill>
              </a:rPr>
              <a:t>MUSEO NAZIONALE DELL’EMIGRAZIONE ITALIANA</a:t>
            </a:r>
            <a:endParaRPr lang="it-IT" sz="2000" b="1" cap="al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0" y="9667180"/>
            <a:ext cx="15122525" cy="1026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 descr="gnosis_logo_10x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4718" y="7992388"/>
            <a:ext cx="1296144" cy="115212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1552" y="3161821"/>
            <a:ext cx="3999420" cy="427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Connettore 1 16"/>
          <p:cNvCxnSpPr/>
          <p:nvPr/>
        </p:nvCxnSpPr>
        <p:spPr>
          <a:xfrm flipH="1">
            <a:off x="0" y="2826420"/>
            <a:ext cx="1238579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 flipH="1">
            <a:off x="2736727" y="7722964"/>
            <a:ext cx="1238579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906" y="1424109"/>
            <a:ext cx="989146" cy="1261308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052" y="1386260"/>
            <a:ext cx="1142864" cy="1254220"/>
          </a:xfrm>
          <a:prstGeom prst="rect">
            <a:avLst/>
          </a:prstGeom>
        </p:spPr>
      </p:pic>
      <p:pic>
        <p:nvPicPr>
          <p:cNvPr id="20" name="Picture 2" descr="Immagine correlat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006" y="1530276"/>
            <a:ext cx="1080120" cy="1080120"/>
          </a:xfrm>
          <a:prstGeom prst="rect">
            <a:avLst/>
          </a:prstGeom>
          <a:noFill/>
        </p:spPr>
      </p:pic>
      <p:pic>
        <p:nvPicPr>
          <p:cNvPr id="80898" name="Picture 2" descr="Risultati immagini per mibact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0462" y="1530276"/>
            <a:ext cx="2603235" cy="102641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56606" y="10171236"/>
            <a:ext cx="12025336" cy="36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600" b="1" cap="all" dirty="0">
                <a:solidFill>
                  <a:schemeClr val="bg1">
                    <a:lumMod val="50000"/>
                  </a:schemeClr>
                </a:solidFill>
              </a:rPr>
              <a:t>ALLESTIMENTO</a:t>
            </a: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3905250"/>
            <a:ext cx="151225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Immagine 17" descr="Genova_allestimento 1 piano rev03.jpg"/>
          <p:cNvPicPr>
            <a:picLocks noChangeAspect="1"/>
          </p:cNvPicPr>
          <p:nvPr/>
        </p:nvPicPr>
        <p:blipFill>
          <a:blip r:embed="rId2" cstate="print"/>
          <a:srcRect b="11591"/>
          <a:stretch>
            <a:fillRect/>
          </a:stretch>
        </p:blipFill>
        <p:spPr>
          <a:xfrm>
            <a:off x="0" y="0"/>
            <a:ext cx="15122525" cy="10027220"/>
          </a:xfrm>
          <a:prstGeom prst="rect">
            <a:avLst/>
          </a:prstGeom>
        </p:spPr>
      </p:pic>
    </p:spTree>
  </p:cSld>
  <p:clrMapOvr>
    <a:masterClrMapping/>
  </p:clrMapOvr>
  <p:transition spd="med" advClick="0">
    <p:pull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56606" y="10171236"/>
            <a:ext cx="12025336" cy="36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600" b="1" cap="all" dirty="0">
                <a:solidFill>
                  <a:schemeClr val="bg1">
                    <a:lumMod val="50000"/>
                  </a:schemeClr>
                </a:solidFill>
              </a:rPr>
              <a:t>ALLESTIMENTO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720503" y="306140"/>
            <a:ext cx="10003412" cy="1195373"/>
          </a:xfrm>
          <a:prstGeom prst="rect">
            <a:avLst/>
          </a:prstGeom>
          <a:noFill/>
        </p:spPr>
        <p:txBody>
          <a:bodyPr wrap="square" lIns="147490" tIns="73746" rIns="147490" bIns="73746" rtlCol="0">
            <a:spAutoFit/>
          </a:bodyPr>
          <a:lstStyle/>
          <a:p>
            <a:r>
              <a:rPr lang="it-IT" sz="3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IL PROGETTO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allestimento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1512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3905250"/>
            <a:ext cx="151225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64518" y="1026220"/>
            <a:ext cx="1274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fontAlgn="base" hangingPunct="0"/>
            <a:r>
              <a:rPr lang="it-IT" sz="1600" dirty="0"/>
              <a:t>Il piano primo</a:t>
            </a:r>
          </a:p>
          <a:p>
            <a:endParaRPr lang="it-IT" sz="1600" dirty="0"/>
          </a:p>
        </p:txBody>
      </p:sp>
      <p:pic>
        <p:nvPicPr>
          <p:cNvPr id="1026" name="Picture 2" descr="\\exsrv01\Gnosis\2018\GN.62.18_GP-Genova Museo dell'Emigrazione\ESECUTIVO\render\da 3D\acq\Genova_allestimento 1 piano_rev01acq.jpg"/>
          <p:cNvPicPr>
            <a:picLocks noChangeAspect="1" noChangeArrowheads="1"/>
          </p:cNvPicPr>
          <p:nvPr/>
        </p:nvPicPr>
        <p:blipFill>
          <a:blip r:embed="rId2" cstate="print"/>
          <a:srcRect r="5622"/>
          <a:stretch>
            <a:fillRect/>
          </a:stretch>
        </p:blipFill>
        <p:spPr bwMode="auto">
          <a:xfrm>
            <a:off x="5257006" y="1314252"/>
            <a:ext cx="9001000" cy="5368093"/>
          </a:xfrm>
          <a:prstGeom prst="rect">
            <a:avLst/>
          </a:prstGeom>
          <a:noFill/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/>
          <a:stretch>
            <a:fillRect/>
          </a:stretch>
        </p:blipFill>
        <p:spPr>
          <a:xfrm>
            <a:off x="936526" y="5394797"/>
            <a:ext cx="8124088" cy="4416399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839090" y="1539558"/>
            <a:ext cx="434590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La storia dell’emigrazione italiana non ha lasciato un patrimonio “artistico” o “oggettuale” di valore.</a:t>
            </a:r>
          </a:p>
          <a:p>
            <a:br>
              <a:rPr lang="it-IT" sz="1600" dirty="0"/>
            </a:br>
            <a:r>
              <a:rPr lang="it-IT" sz="1600" dirty="0"/>
              <a:t>Si tratta, per lo più, di un patrimonio intangibile, fatto di storie, racconti, diari, documenti, fotografie e filmati.</a:t>
            </a:r>
          </a:p>
          <a:p>
            <a:endParaRPr lang="it-IT" sz="1600" dirty="0"/>
          </a:p>
          <a:p>
            <a:r>
              <a:rPr lang="it-IT" sz="1600" dirty="0"/>
              <a:t>Installazione: i tavoli formano un planisfero, dove sono collocate le ’storie’ dei migranti italiani: lo scopo è mostrare la molteplicità dei luoghi raggiunti, ed un racconto che pone insieme epoche diverse.</a:t>
            </a:r>
          </a:p>
          <a:p>
            <a:endParaRPr lang="it-IT" sz="1600" dirty="0"/>
          </a:p>
          <a:p>
            <a:r>
              <a:rPr lang="it-IT" sz="1600" dirty="0"/>
              <a:t>Il fattore comune delle storie è che sono “</a:t>
            </a:r>
            <a:r>
              <a:rPr lang="it-IT" sz="1600" dirty="0" err="1"/>
              <a:t>autonarrazioni</a:t>
            </a:r>
            <a:r>
              <a:rPr lang="it-IT" sz="1600" dirty="0"/>
              <a:t>” (diari), senza mediazioni terze.</a:t>
            </a:r>
          </a:p>
          <a:p>
            <a:endParaRPr lang="it-IT" sz="1600" dirty="0"/>
          </a:p>
          <a:p>
            <a:endParaRPr lang="it-IT" sz="16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9289454" y="7002884"/>
            <a:ext cx="49685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La sala, nei nostri progetti, mostra anche una delle testimonianze artistiche più importanti della migrazione italiana.</a:t>
            </a:r>
          </a:p>
          <a:p>
            <a:endParaRPr lang="it-IT" sz="1600" dirty="0"/>
          </a:p>
          <a:p>
            <a:r>
              <a:rPr lang="it-IT" sz="1600" dirty="0"/>
              <a:t>Ma tra tutte le opere, una emerge: </a:t>
            </a:r>
            <a:r>
              <a:rPr lang="it-IT" sz="1600" b="1" dirty="0"/>
              <a:t>Gli emigranti </a:t>
            </a:r>
            <a:r>
              <a:rPr lang="it-IT" sz="1600" dirty="0"/>
              <a:t>di Angiolo Tommasi (GNAM, Roma). M 2,5 x 4,5.</a:t>
            </a:r>
          </a:p>
          <a:p>
            <a:endParaRPr lang="it-IT" sz="1600" dirty="0"/>
          </a:p>
          <a:p>
            <a:r>
              <a:rPr lang="it-IT" sz="1600" dirty="0"/>
              <a:t>Un “capolavoro” che sarebbe indispensabile avere permanentemente al MEI</a:t>
            </a:r>
            <a:r>
              <a:rPr lang="mr-IN" sz="1600" dirty="0"/>
              <a:t>…</a:t>
            </a:r>
            <a:endParaRPr lang="it-IT" sz="1600" dirty="0"/>
          </a:p>
          <a:p>
            <a:endParaRPr lang="it-IT" sz="1600" dirty="0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3110" y="4914652"/>
            <a:ext cx="3528391" cy="152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34" y="6524633"/>
            <a:ext cx="6840760" cy="2369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uppo 18"/>
          <p:cNvGrpSpPr/>
          <p:nvPr/>
        </p:nvGrpSpPr>
        <p:grpSpPr>
          <a:xfrm>
            <a:off x="6140512" y="594172"/>
            <a:ext cx="7325405" cy="7053782"/>
            <a:chOff x="6286326" y="867344"/>
            <a:chExt cx="8003795" cy="7707016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22471" y="867344"/>
              <a:ext cx="7867650" cy="7410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4" name="Connettore 1 13"/>
            <p:cNvCxnSpPr/>
            <p:nvPr/>
          </p:nvCxnSpPr>
          <p:spPr>
            <a:xfrm>
              <a:off x="6286326" y="1936924"/>
              <a:ext cx="0" cy="2304256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/>
          </p:nvCxnSpPr>
          <p:spPr>
            <a:xfrm>
              <a:off x="13936066" y="3821832"/>
              <a:ext cx="0" cy="475252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56606" y="10171236"/>
            <a:ext cx="12025336" cy="36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600" b="1" cap="all" dirty="0">
                <a:solidFill>
                  <a:schemeClr val="bg1">
                    <a:lumMod val="50000"/>
                  </a:schemeClr>
                </a:solidFill>
              </a:rPr>
              <a:t>ALLESTIMENTO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720503" y="306140"/>
            <a:ext cx="10003412" cy="1564705"/>
          </a:xfrm>
          <a:prstGeom prst="rect">
            <a:avLst/>
          </a:prstGeom>
          <a:noFill/>
        </p:spPr>
        <p:txBody>
          <a:bodyPr wrap="square" lIns="147490" tIns="73746" rIns="147490" bIns="73746" rtlCol="0">
            <a:spAutoFit/>
          </a:bodyPr>
          <a:lstStyle/>
          <a:p>
            <a:r>
              <a:rPr lang="it-IT" sz="3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IL PROGETTO</a:t>
            </a:r>
          </a:p>
          <a:p>
            <a:pPr lvl="0"/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allestimento 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| </a:t>
            </a:r>
            <a:r>
              <a:rPr lang="it-IT" sz="24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AREA 7 | destinazione MONDO</a:t>
            </a:r>
            <a:endParaRPr lang="it-IT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it-IT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1512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3905250"/>
            <a:ext cx="151225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5" name="Picture 5" descr="\\exsrv01\Gnosis\2018\GN.62.18_GP-Genova Museo dell'Emigrazione\ESECUTIVO\grafici\ALLESTIMENTO\JPG\tavolo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8574" y="6570836"/>
            <a:ext cx="1782198" cy="2376264"/>
          </a:xfrm>
          <a:prstGeom prst="rect">
            <a:avLst/>
          </a:prstGeom>
          <a:noFill/>
        </p:spPr>
      </p:pic>
      <p:pic>
        <p:nvPicPr>
          <p:cNvPr id="10246" name="Picture 6" descr="\\exsrv01\Gnosis\2018\GN.62.18_GP-Genova Museo dell'Emigrazione\ESECUTIVO\grafici\ALLESTIMENTO\JPG\tavolo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3627826" y="6183794"/>
            <a:ext cx="2322259" cy="3096345"/>
          </a:xfrm>
          <a:prstGeom prst="rect">
            <a:avLst/>
          </a:prstGeom>
          <a:noFill/>
        </p:spPr>
      </p:pic>
      <p:sp>
        <p:nvSpPr>
          <p:cNvPr id="20" name="CasellaDiTesto 19"/>
          <p:cNvSpPr txBox="1"/>
          <p:nvPr/>
        </p:nvSpPr>
        <p:spPr>
          <a:xfrm>
            <a:off x="1296569" y="2167571"/>
            <a:ext cx="475252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In oltre un secolo e mezzo, la migrazione degli italiani si è spinta in ogni angolo del mondo.</a:t>
            </a:r>
          </a:p>
          <a:p>
            <a:endParaRPr lang="it-IT" sz="1600" dirty="0"/>
          </a:p>
          <a:p>
            <a:r>
              <a:rPr lang="it-IT" sz="1600" dirty="0"/>
              <a:t>L’installazione, con stazioni pc a consultazione, permette di esplorare le migrazioni in Europa, Americhe, Asia, Africa e Oceania.</a:t>
            </a:r>
          </a:p>
          <a:p>
            <a:endParaRPr lang="it-IT" sz="1600" dirty="0"/>
          </a:p>
          <a:p>
            <a:r>
              <a:rPr lang="it-IT" sz="1600" dirty="0"/>
              <a:t>Saranno così disponibili i diari, ma anche elementi multimediali che potranno essere fruiti sia individualmente, sia da gruppi.</a:t>
            </a:r>
          </a:p>
          <a:p>
            <a:endParaRPr lang="it-IT" sz="1600" dirty="0"/>
          </a:p>
          <a:p>
            <a:r>
              <a:rPr lang="it-IT" sz="1600" dirty="0"/>
              <a:t>Il grande </a:t>
            </a:r>
            <a:r>
              <a:rPr lang="it-IT" sz="1600" b="1" dirty="0"/>
              <a:t>tavolo interattivo</a:t>
            </a:r>
            <a:r>
              <a:rPr lang="it-IT" sz="1600" dirty="0"/>
              <a:t>, dalla forma organica, ricorda e contiene, impresso nel legno, il disegno dell'intero planisfero ed è arricchito da tanti piccoli interventi che fanno della visita attorno ad esso una continua scoperta dei paesi verso cui gli italiani si sono diretti.</a:t>
            </a:r>
          </a:p>
        </p:txBody>
      </p:sp>
    </p:spTree>
  </p:cSld>
  <p:clrMapOvr>
    <a:masterClrMapping/>
  </p:clrMapOvr>
  <p:transition spd="med" advClick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56606" y="10171236"/>
            <a:ext cx="12025336" cy="36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600" b="1" cap="all" dirty="0">
                <a:solidFill>
                  <a:schemeClr val="bg1">
                    <a:lumMod val="50000"/>
                  </a:schemeClr>
                </a:solidFill>
              </a:rPr>
              <a:t>ALLESTIMENTO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720503" y="306140"/>
            <a:ext cx="10003412" cy="1641649"/>
          </a:xfrm>
          <a:prstGeom prst="rect">
            <a:avLst/>
          </a:prstGeom>
          <a:noFill/>
        </p:spPr>
        <p:txBody>
          <a:bodyPr wrap="square" lIns="147490" tIns="73746" rIns="147490" bIns="73746" rtlCol="0">
            <a:spAutoFit/>
          </a:bodyPr>
          <a:lstStyle/>
          <a:p>
            <a:r>
              <a:rPr lang="it-IT" sz="3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IL PROGETTO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allestimento 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| </a:t>
            </a:r>
            <a:r>
              <a:rPr lang="it-IT" sz="24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AREA 9 | discutere le migrazioni</a:t>
            </a:r>
            <a:endParaRPr lang="it-IT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1512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3905250"/>
            <a:ext cx="151225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6926" y="1530276"/>
            <a:ext cx="9821945" cy="727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9"/>
          <p:cNvSpPr/>
          <p:nvPr/>
        </p:nvSpPr>
        <p:spPr>
          <a:xfrm>
            <a:off x="4608934" y="1746300"/>
            <a:ext cx="1224136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780081" y="2465448"/>
            <a:ext cx="388843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Non esiste solo una dimensione personale della vicenda migratoria. Esiste una dimensione politica. </a:t>
            </a:r>
          </a:p>
          <a:p>
            <a:r>
              <a:rPr lang="it-IT" sz="1600" dirty="0"/>
              <a:t>Dopo l’Unità, il fenomeno migratorio è sempre stato oggetto di discussione nella società italiana.</a:t>
            </a:r>
          </a:p>
          <a:p>
            <a:endParaRPr lang="it-IT" sz="1600" dirty="0"/>
          </a:p>
          <a:p>
            <a:r>
              <a:rPr lang="it-IT" sz="1600" dirty="0"/>
              <a:t>Favorevoli e contrari alla migrazione, si sono affrontati, con i loro argomenti, in ogni epoca, da </a:t>
            </a:r>
            <a:r>
              <a:rPr lang="it-IT" sz="1600" dirty="0" err="1"/>
              <a:t>Crispi</a:t>
            </a:r>
            <a:r>
              <a:rPr lang="it-IT" sz="1600" dirty="0"/>
              <a:t> a De Gasperi, e il prevalere di una parte segnava cambiamenti importanti come la nascita del Commissariato all’Emigrazione, oppure il dirottamento delle migrazioni verso le colonie.</a:t>
            </a:r>
          </a:p>
          <a:p>
            <a:endParaRPr lang="it-IT" sz="1600" dirty="0"/>
          </a:p>
          <a:p>
            <a:r>
              <a:rPr lang="it-IT" sz="1600" dirty="0"/>
              <a:t>L’installazione, a partire dai documenti (atti parlamentari, articoli di giornali, comizi, discorsi pubblici) “mette in scena”, cronologicamente gli atteggiamenti diversi verso la migrazione, volta per volta definita in modo differente.</a:t>
            </a:r>
          </a:p>
          <a:p>
            <a:endParaRPr lang="it-IT" sz="1600" b="1" dirty="0"/>
          </a:p>
          <a:p>
            <a:r>
              <a:rPr lang="it-IT" sz="1600" dirty="0"/>
              <a:t>In questa proiezione a 360°, nelle fotografie e filmati dei vari periodi.</a:t>
            </a:r>
          </a:p>
        </p:txBody>
      </p:sp>
    </p:spTree>
  </p:cSld>
  <p:clrMapOvr>
    <a:masterClrMapping/>
  </p:clrMapOvr>
  <p:transition spd="med" advClick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56606" y="10171236"/>
            <a:ext cx="12025336" cy="36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600" b="1" cap="all" dirty="0">
                <a:solidFill>
                  <a:schemeClr val="bg1">
                    <a:lumMod val="50000"/>
                  </a:schemeClr>
                </a:solidFill>
              </a:rPr>
              <a:t>ALLESTIMENTO FFB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720503" y="306140"/>
            <a:ext cx="10003412" cy="1687815"/>
          </a:xfrm>
          <a:prstGeom prst="rect">
            <a:avLst/>
          </a:prstGeom>
          <a:noFill/>
        </p:spPr>
        <p:txBody>
          <a:bodyPr wrap="square" lIns="147490" tIns="73746" rIns="147490" bIns="73746" rtlCol="0">
            <a:spAutoFit/>
          </a:bodyPr>
          <a:lstStyle/>
          <a:p>
            <a:r>
              <a:rPr lang="it-IT" sz="3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IL PROGETTO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allestimento 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| </a:t>
            </a:r>
            <a:r>
              <a:rPr lang="it-IT" sz="24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AREA 10 | memoriale</a:t>
            </a:r>
            <a:endParaRPr lang="it-IT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1512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3905250"/>
            <a:ext cx="151225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2834" y="1386261"/>
            <a:ext cx="4914291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 l="18182"/>
          <a:stretch>
            <a:fillRect/>
          </a:stretch>
        </p:blipFill>
        <p:spPr bwMode="auto">
          <a:xfrm>
            <a:off x="8159451" y="1962325"/>
            <a:ext cx="625948" cy="748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schizzo010.jpg"/>
          <p:cNvPicPr>
            <a:picLocks noChangeAspect="1"/>
          </p:cNvPicPr>
          <p:nvPr/>
        </p:nvPicPr>
        <p:blipFill>
          <a:blip r:embed="rId4" cstate="print"/>
          <a:srcRect r="20895"/>
          <a:stretch>
            <a:fillRect/>
          </a:stretch>
        </p:blipFill>
        <p:spPr>
          <a:xfrm>
            <a:off x="648494" y="2106340"/>
            <a:ext cx="7248985" cy="7353712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8209334" y="7650956"/>
            <a:ext cx="7056784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430">
              <a:lnSpc>
                <a:spcPct val="150000"/>
              </a:lnSpc>
              <a:spcAft>
                <a:spcPts val="0"/>
              </a:spcAft>
            </a:pPr>
            <a:r>
              <a:rPr lang="it-IT" sz="1400" i="1" dirty="0">
                <a:solidFill>
                  <a:srgbClr val="222222"/>
                </a:solidFill>
                <a:latin typeface="Calibri" charset="0"/>
                <a:ea typeface="Calibri" charset="0"/>
                <a:cs typeface="Times New Roman" charset="0"/>
              </a:rPr>
              <a:t>- I fatti di </a:t>
            </a:r>
            <a:r>
              <a:rPr lang="it-IT" sz="1400" i="1" dirty="0" err="1">
                <a:solidFill>
                  <a:srgbClr val="222222"/>
                </a:solidFill>
                <a:latin typeface="Calibri" charset="0"/>
                <a:ea typeface="Calibri" charset="0"/>
                <a:cs typeface="Times New Roman" charset="0"/>
              </a:rPr>
              <a:t>Aigues</a:t>
            </a:r>
            <a:r>
              <a:rPr lang="it-IT" sz="1400" i="1" dirty="0">
                <a:solidFill>
                  <a:srgbClr val="222222"/>
                </a:solidFill>
                <a:latin typeface="Calibri" charset="0"/>
                <a:ea typeface="Calibri" charset="0"/>
                <a:cs typeface="Times New Roman" charset="0"/>
              </a:rPr>
              <a:t> </a:t>
            </a:r>
            <a:r>
              <a:rPr lang="it-IT" sz="1400" i="1" dirty="0" err="1">
                <a:solidFill>
                  <a:srgbClr val="222222"/>
                </a:solidFill>
                <a:latin typeface="Calibri" charset="0"/>
                <a:ea typeface="Calibri" charset="0"/>
                <a:cs typeface="Times New Roman" charset="0"/>
              </a:rPr>
              <a:t>Mortes</a:t>
            </a:r>
            <a:r>
              <a:rPr lang="it-IT" sz="1400" i="1" dirty="0">
                <a:solidFill>
                  <a:srgbClr val="222222"/>
                </a:solidFill>
                <a:latin typeface="Calibri" charset="0"/>
                <a:ea typeface="Calibri" charset="0"/>
                <a:cs typeface="Times New Roman" charset="0"/>
              </a:rPr>
              <a:t> (1893). Massacro degli italiani raccoglitori di sale; </a:t>
            </a:r>
            <a:endParaRPr lang="it-IT" sz="1400" dirty="0">
              <a:latin typeface="Calibri" charset="0"/>
              <a:ea typeface="Calibri" charset="0"/>
              <a:cs typeface="Times New Roman" charset="0"/>
            </a:endParaRPr>
          </a:p>
          <a:p>
            <a:pPr marL="900430">
              <a:lnSpc>
                <a:spcPct val="150000"/>
              </a:lnSpc>
              <a:spcAft>
                <a:spcPts val="0"/>
              </a:spcAft>
            </a:pPr>
            <a:r>
              <a:rPr lang="it-IT" sz="1400" i="1" dirty="0">
                <a:solidFill>
                  <a:srgbClr val="222222"/>
                </a:solidFill>
                <a:latin typeface="Calibri" charset="0"/>
                <a:ea typeface="Calibri" charset="0"/>
                <a:cs typeface="Times New Roman" charset="0"/>
              </a:rPr>
              <a:t>- La strage del treno dei minatori (1901); </a:t>
            </a:r>
            <a:endParaRPr lang="it-IT" sz="1400" dirty="0">
              <a:latin typeface="Calibri" charset="0"/>
              <a:ea typeface="Calibri" charset="0"/>
              <a:cs typeface="Times New Roman" charset="0"/>
            </a:endParaRPr>
          </a:p>
          <a:p>
            <a:pPr marL="900430">
              <a:lnSpc>
                <a:spcPct val="150000"/>
              </a:lnSpc>
              <a:spcAft>
                <a:spcPts val="0"/>
              </a:spcAft>
            </a:pPr>
            <a:r>
              <a:rPr lang="it-IT" sz="1400" i="1" dirty="0">
                <a:solidFill>
                  <a:srgbClr val="222222"/>
                </a:solidFill>
                <a:latin typeface="Calibri" charset="0"/>
                <a:ea typeface="Calibri" charset="0"/>
                <a:cs typeface="Times New Roman" charset="0"/>
              </a:rPr>
              <a:t>- Il naufragio del “Sirio” (1905); </a:t>
            </a:r>
            <a:endParaRPr lang="it-IT" sz="1400" dirty="0">
              <a:latin typeface="Calibri" charset="0"/>
              <a:ea typeface="Calibri" charset="0"/>
              <a:cs typeface="Times New Roman" charset="0"/>
            </a:endParaRPr>
          </a:p>
          <a:p>
            <a:pPr marL="900430">
              <a:lnSpc>
                <a:spcPct val="150000"/>
              </a:lnSpc>
              <a:spcAft>
                <a:spcPts val="0"/>
              </a:spcAft>
            </a:pPr>
            <a:r>
              <a:rPr lang="it-IT" sz="1400" i="1" dirty="0">
                <a:solidFill>
                  <a:srgbClr val="222222"/>
                </a:solidFill>
                <a:latin typeface="Calibri" charset="0"/>
                <a:ea typeface="Calibri" charset="0"/>
                <a:cs typeface="Times New Roman" charset="0"/>
              </a:rPr>
              <a:t>- Incendio della fabbrica </a:t>
            </a:r>
            <a:r>
              <a:rPr lang="it-IT" sz="1400" i="1" dirty="0" err="1">
                <a:solidFill>
                  <a:srgbClr val="222222"/>
                </a:solidFill>
                <a:latin typeface="Calibri" charset="0"/>
                <a:ea typeface="Calibri" charset="0"/>
                <a:cs typeface="Times New Roman" charset="0"/>
              </a:rPr>
              <a:t>Triangle</a:t>
            </a:r>
            <a:r>
              <a:rPr lang="it-IT" sz="1400" i="1" dirty="0">
                <a:solidFill>
                  <a:srgbClr val="222222"/>
                </a:solidFill>
                <a:latin typeface="Calibri" charset="0"/>
                <a:ea typeface="Calibri" charset="0"/>
                <a:cs typeface="Times New Roman" charset="0"/>
              </a:rPr>
              <a:t> (1911); </a:t>
            </a:r>
            <a:endParaRPr lang="it-IT" sz="1400" dirty="0">
              <a:latin typeface="Calibri" charset="0"/>
              <a:ea typeface="Calibri" charset="0"/>
              <a:cs typeface="Times New Roman" charset="0"/>
            </a:endParaRPr>
          </a:p>
          <a:p>
            <a:pPr marL="900430">
              <a:lnSpc>
                <a:spcPct val="150000"/>
              </a:lnSpc>
              <a:spcAft>
                <a:spcPts val="0"/>
              </a:spcAft>
            </a:pPr>
            <a:r>
              <a:rPr lang="it-IT" sz="1400" i="1" dirty="0">
                <a:solidFill>
                  <a:srgbClr val="222222"/>
                </a:solidFill>
                <a:latin typeface="Calibri" charset="0"/>
                <a:ea typeface="Calibri" charset="0"/>
                <a:cs typeface="Times New Roman" charset="0"/>
              </a:rPr>
              <a:t>- Il naufragio del “Principessa Mafalda” (1927); </a:t>
            </a:r>
            <a:endParaRPr lang="it-IT" sz="1400" dirty="0">
              <a:latin typeface="Calibri" charset="0"/>
              <a:ea typeface="Calibri" charset="0"/>
              <a:cs typeface="Times New Roman" charset="0"/>
            </a:endParaRPr>
          </a:p>
          <a:p>
            <a:pPr marL="900430">
              <a:lnSpc>
                <a:spcPct val="150000"/>
              </a:lnSpc>
              <a:spcAft>
                <a:spcPts val="0"/>
              </a:spcAft>
            </a:pPr>
            <a:r>
              <a:rPr lang="it-IT" sz="1400" i="1" dirty="0">
                <a:solidFill>
                  <a:srgbClr val="222222"/>
                </a:solidFill>
                <a:latin typeface="Calibri" charset="0"/>
                <a:ea typeface="Calibri" charset="0"/>
                <a:cs typeface="Times New Roman" charset="0"/>
              </a:rPr>
              <a:t>- Il siluramento della “</a:t>
            </a:r>
            <a:r>
              <a:rPr lang="it-IT" sz="1400" i="1" dirty="0" err="1">
                <a:solidFill>
                  <a:srgbClr val="222222"/>
                </a:solidFill>
                <a:latin typeface="Calibri" charset="0"/>
                <a:ea typeface="Calibri" charset="0"/>
                <a:cs typeface="Times New Roman" charset="0"/>
              </a:rPr>
              <a:t>Arandora</a:t>
            </a:r>
            <a:r>
              <a:rPr lang="it-IT" sz="1400" i="1" dirty="0">
                <a:solidFill>
                  <a:srgbClr val="222222"/>
                </a:solidFill>
                <a:latin typeface="Calibri" charset="0"/>
                <a:ea typeface="Calibri" charset="0"/>
                <a:cs typeface="Times New Roman" charset="0"/>
              </a:rPr>
              <a:t> Star” (1940); </a:t>
            </a:r>
            <a:endParaRPr lang="it-IT" sz="1400" dirty="0">
              <a:latin typeface="Calibri" charset="0"/>
              <a:ea typeface="Calibri" charset="0"/>
              <a:cs typeface="Times New Roman" charset="0"/>
            </a:endParaRPr>
          </a:p>
          <a:p>
            <a:pPr marL="900430">
              <a:lnSpc>
                <a:spcPct val="150000"/>
              </a:lnSpc>
              <a:spcAft>
                <a:spcPts val="0"/>
              </a:spcAft>
            </a:pPr>
            <a:r>
              <a:rPr lang="it-IT" sz="1400" i="1" dirty="0">
                <a:solidFill>
                  <a:srgbClr val="222222"/>
                </a:solidFill>
                <a:latin typeface="Calibri" charset="0"/>
                <a:ea typeface="Calibri" charset="0"/>
                <a:cs typeface="Times New Roman" charset="0"/>
              </a:rPr>
              <a:t>- La strage di Marcinelle (1956); </a:t>
            </a:r>
            <a:endParaRPr lang="it-IT" sz="1400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92510" y="1530276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In uno spazio all’aperto, vengono ricordati e localizzati, segnati dalla “cime strappate”,  simbolo delle vite interrotte. Uno spazio all’interno permette di approfondire gli episodi.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9073430" y="6642844"/>
            <a:ext cx="5256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Il memoriale intende essere un punto di riflessione personale. La storia delle migrazioni è segnata da episodi dolorosi, spesso non conosciuti dal grande pubblico o non conosciuti affatto</a:t>
            </a:r>
            <a:r>
              <a:rPr lang="mr-IN" sz="1600" dirty="0"/>
              <a:t>…</a:t>
            </a:r>
            <a:endParaRPr lang="it-IT" sz="1600" dirty="0"/>
          </a:p>
          <a:p>
            <a:endParaRPr lang="it-IT" sz="16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792510" y="8137589"/>
            <a:ext cx="2808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L’installazione si presenta come qualcosa in grado di arricchirsi, man mano lo studio della migrazione porrà in luce episodi non conosciuti.</a:t>
            </a:r>
          </a:p>
          <a:p>
            <a:endParaRPr lang="it-IT" sz="14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792510" y="9144540"/>
            <a:ext cx="62646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Una targa, una scritta, un elemento metterà in evidenza le “tragedie personali”: la morte in viaggio, la morte per malattia, la morte per stenti, la morte per incidente di lavoro, rappresenta parte del tessuto stesso della migrazione.</a:t>
            </a:r>
          </a:p>
        </p:txBody>
      </p:sp>
    </p:spTree>
  </p:cSld>
  <p:clrMapOvr>
    <a:masterClrMapping/>
  </p:clrMapOvr>
  <p:transition spd="med" advClick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56606" y="10171236"/>
            <a:ext cx="12025336" cy="36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600" b="1" cap="all" dirty="0">
                <a:solidFill>
                  <a:schemeClr val="bg1">
                    <a:lumMod val="50000"/>
                  </a:schemeClr>
                </a:solidFill>
              </a:rPr>
              <a:t>ALLESTIMENTO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720503" y="306140"/>
            <a:ext cx="10003412" cy="1195373"/>
          </a:xfrm>
          <a:prstGeom prst="rect">
            <a:avLst/>
          </a:prstGeom>
          <a:noFill/>
        </p:spPr>
        <p:txBody>
          <a:bodyPr wrap="square" lIns="147490" tIns="73746" rIns="147490" bIns="73746" rtlCol="0">
            <a:spAutoFit/>
          </a:bodyPr>
          <a:lstStyle/>
          <a:p>
            <a:r>
              <a:rPr lang="it-IT" sz="3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IL PROGETTO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allestimento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1512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3905250"/>
            <a:ext cx="151225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16446" y="1026220"/>
            <a:ext cx="1274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fontAlgn="base" hangingPunct="0"/>
            <a:r>
              <a:rPr lang="it-IT" sz="1600" dirty="0"/>
              <a:t>Il piano secondo</a:t>
            </a:r>
          </a:p>
        </p:txBody>
      </p:sp>
      <p:grpSp>
        <p:nvGrpSpPr>
          <p:cNvPr id="2" name="Gruppo 20"/>
          <p:cNvGrpSpPr/>
          <p:nvPr/>
        </p:nvGrpSpPr>
        <p:grpSpPr>
          <a:xfrm>
            <a:off x="288454" y="1818308"/>
            <a:ext cx="11521280" cy="6512382"/>
            <a:chOff x="288454" y="3114452"/>
            <a:chExt cx="9211553" cy="4953749"/>
          </a:xfrm>
        </p:grpSpPr>
        <p:pic>
          <p:nvPicPr>
            <p:cNvPr id="14" name="Immagine 13" descr="04_allestimenti cubi.jpg"/>
            <p:cNvPicPr>
              <a:picLocks noChangeAspect="1"/>
            </p:cNvPicPr>
            <p:nvPr/>
          </p:nvPicPr>
          <p:blipFill>
            <a:blip r:embed="rId2" cstate="print"/>
            <a:srcRect l="83805"/>
            <a:stretch>
              <a:fillRect/>
            </a:stretch>
          </p:blipFill>
          <p:spPr>
            <a:xfrm>
              <a:off x="4824958" y="3114452"/>
              <a:ext cx="4675049" cy="4953749"/>
            </a:xfrm>
            <a:prstGeom prst="rect">
              <a:avLst/>
            </a:prstGeom>
          </p:spPr>
        </p:pic>
        <p:pic>
          <p:nvPicPr>
            <p:cNvPr id="19" name="Immagine 18" descr="04_allestimenti cubi.jpg"/>
            <p:cNvPicPr>
              <a:picLocks noChangeAspect="1"/>
            </p:cNvPicPr>
            <p:nvPr/>
          </p:nvPicPr>
          <p:blipFill>
            <a:blip r:embed="rId3" cstate="print"/>
            <a:srcRect l="45876" r="34691"/>
            <a:stretch>
              <a:fillRect/>
            </a:stretch>
          </p:blipFill>
          <p:spPr>
            <a:xfrm>
              <a:off x="288454" y="4554612"/>
              <a:ext cx="3960440" cy="3497329"/>
            </a:xfrm>
            <a:prstGeom prst="rect">
              <a:avLst/>
            </a:prstGeom>
          </p:spPr>
        </p:pic>
        <p:pic>
          <p:nvPicPr>
            <p:cNvPr id="8" name="Immagine 7" descr="04_allestimenti cubi.jpg"/>
            <p:cNvPicPr>
              <a:picLocks noChangeAspect="1"/>
            </p:cNvPicPr>
            <p:nvPr/>
          </p:nvPicPr>
          <p:blipFill>
            <a:blip r:embed="rId3" cstate="print"/>
            <a:srcRect l="32097" t="18530" r="53770" b="9407"/>
            <a:stretch>
              <a:fillRect/>
            </a:stretch>
          </p:blipFill>
          <p:spPr>
            <a:xfrm>
              <a:off x="1800622" y="3474492"/>
              <a:ext cx="2880320" cy="2520280"/>
            </a:xfrm>
            <a:prstGeom prst="rect">
              <a:avLst/>
            </a:prstGeom>
          </p:spPr>
        </p:pic>
      </p:grpSp>
      <p:sp>
        <p:nvSpPr>
          <p:cNvPr id="12" name="CasellaDiTesto 11"/>
          <p:cNvSpPr txBox="1"/>
          <p:nvPr/>
        </p:nvSpPr>
        <p:spPr>
          <a:xfrm>
            <a:off x="11521702" y="2034332"/>
            <a:ext cx="2808312" cy="7478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Migrazione è sempre </a:t>
            </a:r>
            <a:r>
              <a:rPr lang="it-IT" sz="1600" b="1" i="1" dirty="0" err="1"/>
              <a:t>déracinement</a:t>
            </a:r>
            <a:r>
              <a:rPr lang="it-IT" sz="1600" b="1" i="1" dirty="0"/>
              <a:t>. </a:t>
            </a:r>
          </a:p>
          <a:p>
            <a:endParaRPr lang="it-IT" sz="1600" dirty="0"/>
          </a:p>
          <a:p>
            <a:r>
              <a:rPr lang="it-IT" sz="1600" dirty="0"/>
              <a:t>Si migra in tempi diversi.</a:t>
            </a:r>
          </a:p>
          <a:p>
            <a:r>
              <a:rPr lang="it-IT" sz="1600" dirty="0"/>
              <a:t>Si migra in modi diversi.</a:t>
            </a:r>
          </a:p>
          <a:p>
            <a:r>
              <a:rPr lang="it-IT" sz="1600" dirty="0"/>
              <a:t>Si migra per motivi diversi: si può venire via per fuggire dalla fame e dallo sfruttamento, oppure nella speranza di condizioni migliori, un lavoro migliore, una vita diversa,</a:t>
            </a:r>
          </a:p>
          <a:p>
            <a:endParaRPr lang="it-IT" sz="1600" dirty="0"/>
          </a:p>
          <a:p>
            <a:r>
              <a:rPr lang="it-IT" sz="1600" dirty="0"/>
              <a:t>Tutti, vivono comunque l’esperienza dello sradicamento, da una parte, e l’impatto con nuove realtà: linguistiche, culturali, di modo di vivere.</a:t>
            </a:r>
          </a:p>
          <a:p>
            <a:endParaRPr lang="it-IT" sz="1600" dirty="0"/>
          </a:p>
          <a:p>
            <a:r>
              <a:rPr lang="it-IT" sz="1600" dirty="0"/>
              <a:t>Il “labirinto” propone al visitatore, questa esperienza, che è il dato non negoziabile dell’esperienza migratoria.</a:t>
            </a:r>
          </a:p>
          <a:p>
            <a:endParaRPr lang="it-IT" sz="1600" dirty="0"/>
          </a:p>
          <a:p>
            <a:r>
              <a:rPr lang="it-IT" sz="1600" dirty="0"/>
              <a:t>Il MEI, con questa installazione, mette in gioco il visitatore, lo obbliga a esporsi, a scegliere, a confrontarsi con una lingua differente, con situazioni diverse.</a:t>
            </a:r>
          </a:p>
        </p:txBody>
      </p:sp>
    </p:spTree>
  </p:cSld>
  <p:clrMapOvr>
    <a:masterClrMapping/>
  </p:clrMapOvr>
  <p:transition spd="med" advClick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56606" y="10171236"/>
            <a:ext cx="12025336" cy="36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600" b="1" cap="all" dirty="0">
                <a:solidFill>
                  <a:schemeClr val="bg1">
                    <a:lumMod val="50000"/>
                  </a:schemeClr>
                </a:solidFill>
              </a:rPr>
              <a:t>ALLESTIMENTO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720503" y="306140"/>
            <a:ext cx="10003412" cy="1687815"/>
          </a:xfrm>
          <a:prstGeom prst="rect">
            <a:avLst/>
          </a:prstGeom>
          <a:noFill/>
        </p:spPr>
        <p:txBody>
          <a:bodyPr wrap="square" lIns="147490" tIns="73746" rIns="147490" bIns="73746" rtlCol="0">
            <a:spAutoFit/>
          </a:bodyPr>
          <a:lstStyle/>
          <a:p>
            <a:r>
              <a:rPr lang="it-IT" sz="3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IL PROGETTO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allestimento 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| </a:t>
            </a:r>
            <a:r>
              <a:rPr lang="it-IT" sz="24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Area 13 | ludoteca la migrazione vista dai bambini</a:t>
            </a:r>
            <a:endParaRPr lang="it-IT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1512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3905250"/>
            <a:ext cx="151225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510" y="1890316"/>
            <a:ext cx="13825066" cy="2462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736"/>
          <a:stretch>
            <a:fillRect/>
          </a:stretch>
        </p:blipFill>
        <p:spPr bwMode="auto">
          <a:xfrm>
            <a:off x="9613900" y="4482604"/>
            <a:ext cx="4908996" cy="5323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Arredamento nidi"/>
          <p:cNvPicPr>
            <a:picLocks noChangeAspect="1" noChangeArrowheads="1"/>
          </p:cNvPicPr>
          <p:nvPr/>
        </p:nvPicPr>
        <p:blipFill>
          <a:blip r:embed="rId4" cstate="print"/>
          <a:srcRect l="2954" r="8424"/>
          <a:stretch>
            <a:fillRect/>
          </a:stretch>
        </p:blipFill>
        <p:spPr bwMode="auto">
          <a:xfrm>
            <a:off x="7273230" y="6858868"/>
            <a:ext cx="2160240" cy="3046984"/>
          </a:xfrm>
          <a:prstGeom prst="rect">
            <a:avLst/>
          </a:prstGeom>
          <a:noFill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502" y="4410596"/>
            <a:ext cx="6468217" cy="548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14"/>
          <p:cNvSpPr txBox="1"/>
          <p:nvPr/>
        </p:nvSpPr>
        <p:spPr>
          <a:xfrm>
            <a:off x="4032870" y="4770636"/>
            <a:ext cx="4968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Installazione dedicata alla didattica (3-11 anni).</a:t>
            </a:r>
          </a:p>
          <a:p>
            <a:r>
              <a:rPr lang="it-IT" sz="1600" dirty="0"/>
              <a:t>Giocare per rivivere le esperienze dell’emigrazione: la partenza, il viaggio, le difficoltà dell’arrivo.</a:t>
            </a:r>
          </a:p>
          <a:p>
            <a:r>
              <a:rPr lang="it-IT" sz="1600" dirty="0"/>
              <a:t>Sull’esempio dei più avanzati centri didattici europei, un ambiente per rivivere l’emigrazione e le sue infinite storie.</a:t>
            </a:r>
          </a:p>
        </p:txBody>
      </p:sp>
    </p:spTree>
  </p:cSld>
  <p:clrMapOvr>
    <a:masterClrMapping/>
  </p:clrMapOvr>
  <p:transition spd="med" advClick="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56606" y="10171236"/>
            <a:ext cx="12025336" cy="36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600" b="1" cap="all" dirty="0">
                <a:solidFill>
                  <a:schemeClr val="bg1">
                    <a:lumMod val="50000"/>
                  </a:schemeClr>
                </a:solidFill>
              </a:rPr>
              <a:t>ALLESTIMENTO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720503" y="306140"/>
            <a:ext cx="10003412" cy="1641649"/>
          </a:xfrm>
          <a:prstGeom prst="rect">
            <a:avLst/>
          </a:prstGeom>
          <a:noFill/>
        </p:spPr>
        <p:txBody>
          <a:bodyPr wrap="square" lIns="147490" tIns="73746" rIns="147490" bIns="73746" rtlCol="0">
            <a:spAutoFit/>
          </a:bodyPr>
          <a:lstStyle/>
          <a:p>
            <a:r>
              <a:rPr lang="it-IT" sz="3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IL PROGETTO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allestimento 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| </a:t>
            </a:r>
            <a:r>
              <a:rPr lang="it-IT" sz="24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Area 14b | migrazione e comunità</a:t>
            </a:r>
            <a:endParaRPr lang="it-IT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1512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3905250"/>
            <a:ext cx="151225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po 15"/>
          <p:cNvGrpSpPr/>
          <p:nvPr/>
        </p:nvGrpSpPr>
        <p:grpSpPr>
          <a:xfrm>
            <a:off x="9505478" y="666180"/>
            <a:ext cx="4752528" cy="5544616"/>
            <a:chOff x="9793510" y="1026220"/>
            <a:chExt cx="4320480" cy="504056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27709"/>
            <a:stretch>
              <a:fillRect/>
            </a:stretch>
          </p:blipFill>
          <p:spPr bwMode="auto">
            <a:xfrm>
              <a:off x="9865518" y="1026220"/>
              <a:ext cx="4248472" cy="4819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ttangolo 12"/>
            <p:cNvSpPr/>
            <p:nvPr/>
          </p:nvSpPr>
          <p:spPr>
            <a:xfrm>
              <a:off x="9793510" y="5130676"/>
              <a:ext cx="1728192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cv</a:t>
              </a:r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11089654" y="5922764"/>
              <a:ext cx="504056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cv</a:t>
              </a:r>
            </a:p>
          </p:txBody>
        </p:sp>
      </p:grpSp>
      <p:sp>
        <p:nvSpPr>
          <p:cNvPr id="18" name="Rettangolo 17"/>
          <p:cNvSpPr/>
          <p:nvPr/>
        </p:nvSpPr>
        <p:spPr>
          <a:xfrm>
            <a:off x="11233670" y="5490716"/>
            <a:ext cx="64807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462" y="4768735"/>
            <a:ext cx="10513167" cy="4597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sellaDiTesto 18"/>
          <p:cNvSpPr txBox="1"/>
          <p:nvPr/>
        </p:nvSpPr>
        <p:spPr>
          <a:xfrm>
            <a:off x="733485" y="2255997"/>
            <a:ext cx="86409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Una seconda dimensione della migrazione è rappresentata dalla </a:t>
            </a:r>
            <a:r>
              <a:rPr lang="it-IT" sz="1600" i="1" dirty="0"/>
              <a:t>comunità.</a:t>
            </a:r>
          </a:p>
          <a:p>
            <a:r>
              <a:rPr lang="it-IT" sz="1600" dirty="0"/>
              <a:t>A volte gli italiani migrano da soli, o accompagnati solo dalla famiglia ma, più spesso, seguendo le </a:t>
            </a:r>
            <a:r>
              <a:rPr lang="it-IT" sz="1600" i="1" dirty="0"/>
              <a:t>catene migratorie</a:t>
            </a:r>
            <a:r>
              <a:rPr lang="it-IT" sz="1600" dirty="0"/>
              <a:t>, vanno a raggiungere paesani, parenti. Si creano così legami di comunità che talvolta sono di tipo nazionale, più spesso sono di tipo regionale o, addirittura, di paese.</a:t>
            </a:r>
          </a:p>
          <a:p>
            <a:endParaRPr lang="it-IT" sz="1600" dirty="0"/>
          </a:p>
          <a:p>
            <a:r>
              <a:rPr lang="it-IT" sz="1600" dirty="0"/>
              <a:t>A volte, in determinate situazioni, queste generano delle </a:t>
            </a:r>
            <a:r>
              <a:rPr lang="it-IT" sz="1600" i="1" dirty="0" err="1"/>
              <a:t>little</a:t>
            </a:r>
            <a:r>
              <a:rPr lang="it-IT" sz="1600" i="1" dirty="0"/>
              <a:t> </a:t>
            </a:r>
            <a:r>
              <a:rPr lang="it-IT" sz="1600" i="1" dirty="0" err="1"/>
              <a:t>Italies</a:t>
            </a:r>
            <a:r>
              <a:rPr lang="it-IT" sz="1600" dirty="0"/>
              <a:t>, ma più spesso il legame è associativo, differente e comunque cambia con il tempo. Attraverso i dialoghi recitati da attori che si muovono come </a:t>
            </a:r>
            <a:r>
              <a:rPr lang="it-IT" sz="1600" i="1" dirty="0"/>
              <a:t>ombre cinesi</a:t>
            </a:r>
            <a:r>
              <a:rPr lang="it-IT" sz="1600" dirty="0"/>
              <a:t>, nella sala si ci interroga su quale sia il legame del migrante con la comunità, specie nei contesti più difficili.</a:t>
            </a:r>
          </a:p>
          <a:p>
            <a:endParaRPr lang="it-IT" sz="1600" dirty="0"/>
          </a:p>
          <a:p>
            <a:endParaRPr lang="it-IT" sz="1600" dirty="0"/>
          </a:p>
        </p:txBody>
      </p:sp>
    </p:spTree>
  </p:cSld>
  <p:clrMapOvr>
    <a:masterClrMapping/>
  </p:clrMapOvr>
  <p:transition spd="med" advClick="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56606" y="10171236"/>
            <a:ext cx="12025336" cy="36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600" b="1" cap="all" dirty="0">
                <a:solidFill>
                  <a:schemeClr val="bg1">
                    <a:lumMod val="50000"/>
                  </a:schemeClr>
                </a:solidFill>
              </a:rPr>
              <a:t>ALLESTIMENTO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720503" y="306140"/>
            <a:ext cx="10003412" cy="2010981"/>
          </a:xfrm>
          <a:prstGeom prst="rect">
            <a:avLst/>
          </a:prstGeom>
          <a:noFill/>
        </p:spPr>
        <p:txBody>
          <a:bodyPr wrap="square" lIns="147490" tIns="73746" rIns="147490" bIns="73746" rtlCol="0">
            <a:spAutoFit/>
          </a:bodyPr>
          <a:lstStyle/>
          <a:p>
            <a:r>
              <a:rPr lang="it-IT" sz="3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IL PROGETTO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allestimento 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| </a:t>
            </a:r>
            <a:r>
              <a:rPr lang="it-IT" sz="24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area 16 | migrazione è …</a:t>
            </a:r>
            <a:endParaRPr lang="it-IT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base" hangingPunct="0"/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1512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3905250"/>
            <a:ext cx="151225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054" y="2106340"/>
            <a:ext cx="8186886" cy="691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26" y="5706740"/>
            <a:ext cx="3855017" cy="3961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asellaDiTesto 13"/>
          <p:cNvSpPr txBox="1"/>
          <p:nvPr/>
        </p:nvSpPr>
        <p:spPr>
          <a:xfrm>
            <a:off x="1152550" y="8659068"/>
            <a:ext cx="1274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fontAlgn="base"/>
            <a:r>
              <a:rPr lang="it-IT" sz="1600" b="1" cap="all" dirty="0">
                <a:solidFill>
                  <a:schemeClr val="accent1"/>
                </a:solidFill>
              </a:rPr>
              <a:t>piano terra</a:t>
            </a:r>
            <a:endParaRPr lang="it-IT" sz="1600" dirty="0">
              <a:solidFill>
                <a:schemeClr val="accent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752656" y="1752585"/>
            <a:ext cx="49013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Nell’ultima sala, la parola passa al Visitatore.</a:t>
            </a:r>
          </a:p>
          <a:p>
            <a:r>
              <a:rPr lang="it-IT" sz="1600" dirty="0"/>
              <a:t>È il momento del </a:t>
            </a:r>
            <a:r>
              <a:rPr lang="it-IT" sz="1600" i="1" dirty="0"/>
              <a:t>feedback.</a:t>
            </a:r>
            <a:endParaRPr lang="it-IT" sz="1600" dirty="0"/>
          </a:p>
          <a:p>
            <a:endParaRPr lang="it-IT" sz="1600" dirty="0"/>
          </a:p>
          <a:p>
            <a:r>
              <a:rPr lang="it-IT" sz="1600" dirty="0"/>
              <a:t>Sull’esempio del Museo di Liberty Island (New York), si chiede al visitatore di definire che cosa è per lui, l’emigrazione, attraverso parole e foto. Quindi le sue immagini vanno  a ricomporsi in un grande planisfero.</a:t>
            </a:r>
          </a:p>
          <a:p>
            <a:endParaRPr lang="it-IT" sz="1600" dirty="0"/>
          </a:p>
          <a:p>
            <a:r>
              <a:rPr lang="it-IT" sz="1600" dirty="0"/>
              <a:t>È una installazione-termometro. Serve a rivelare come il </a:t>
            </a:r>
          </a:p>
          <a:p>
            <a:r>
              <a:rPr lang="it-IT" sz="1600" dirty="0"/>
              <a:t>Museo ha cambiato o </a:t>
            </a:r>
            <a:r>
              <a:rPr lang="it-IT" sz="1600" b="1" i="1" dirty="0"/>
              <a:t>se </a:t>
            </a:r>
            <a:r>
              <a:rPr lang="it-IT" sz="1600" dirty="0"/>
              <a:t>ha cambiato una percezione e serve a orientare i Curatori nell’evoluzione dei contenuti, a verificare il modo con cui sono stati colti.</a:t>
            </a:r>
          </a:p>
          <a:p>
            <a:endParaRPr lang="it-IT" sz="1600" dirty="0"/>
          </a:p>
          <a:p>
            <a:r>
              <a:rPr lang="it-IT" sz="1600" dirty="0"/>
              <a:t>Perché il MEI nasce per cambiare i suoi contenuti nel tempo e nella relazione con i visitatori.</a:t>
            </a:r>
          </a:p>
        </p:txBody>
      </p:sp>
    </p:spTree>
  </p:cSld>
  <p:clrMapOvr>
    <a:masterClrMapping/>
  </p:clrMapOvr>
  <p:transition spd="med" advClick="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9667180"/>
            <a:ext cx="15122525" cy="1026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gnosis_logo_10x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8661" y="4626620"/>
            <a:ext cx="1534128" cy="1388639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949" y="4554612"/>
            <a:ext cx="13144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36653" y="3546500"/>
            <a:ext cx="5976937" cy="55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un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</a:rPr>
              <a:t>progetto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: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pPr defTabSz="1279525"/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" name="Connettore 1 6"/>
          <p:cNvCxnSpPr/>
          <p:nvPr/>
        </p:nvCxnSpPr>
        <p:spPr>
          <a:xfrm>
            <a:off x="4608661" y="3978548"/>
            <a:ext cx="59766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056933" y="4050556"/>
            <a:ext cx="5976937" cy="52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allestimento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multimediale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defTabSz="1279525"/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536653" y="4050556"/>
            <a:ext cx="5976937" cy="52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architettura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impianti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strutture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defTabSz="1279525"/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145165" y="4071491"/>
            <a:ext cx="1656183" cy="70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progettp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scientifico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defTabSz="1279525"/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dott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P. Campodonico</a:t>
            </a:r>
          </a:p>
          <a:p>
            <a:pPr defTabSz="1279525"/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2" descr="Immagine correlat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17173" y="4626620"/>
            <a:ext cx="1296144" cy="12961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56606" y="10171236"/>
            <a:ext cx="12025336" cy="36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600" b="1" cap="all" dirty="0" err="1">
                <a:solidFill>
                  <a:schemeClr val="bg1">
                    <a:lumMod val="50000"/>
                  </a:schemeClr>
                </a:solidFill>
              </a:rPr>
              <a:t>progetto</a:t>
            </a:r>
            <a:endParaRPr lang="en-US" sz="1600" b="1" cap="al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1728614" y="4381579"/>
            <a:ext cx="11305256" cy="749097"/>
          </a:xfrm>
          <a:prstGeom prst="rect">
            <a:avLst/>
          </a:prstGeom>
          <a:noFill/>
        </p:spPr>
        <p:txBody>
          <a:bodyPr wrap="square" lIns="147490" tIns="73746" rIns="147490" bIns="73746" rtlCol="0">
            <a:spAutoFit/>
          </a:bodyPr>
          <a:lstStyle/>
          <a:p>
            <a:pPr algn="r"/>
            <a:r>
              <a:rPr lang="it-IT" sz="3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L’ALLESTIMENTO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1512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3905250"/>
            <a:ext cx="151225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Connettore 1 8"/>
          <p:cNvCxnSpPr/>
          <p:nvPr/>
        </p:nvCxnSpPr>
        <p:spPr>
          <a:xfrm flipH="1">
            <a:off x="1872630" y="5130676"/>
            <a:ext cx="1116124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191128_piante arch ISO 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0782" y="0"/>
            <a:ext cx="7561023" cy="10693400"/>
          </a:xfrm>
          <a:prstGeom prst="rect">
            <a:avLst/>
          </a:prstGeom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56606" y="10171236"/>
            <a:ext cx="12025336" cy="36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600" b="1" cap="all" dirty="0">
                <a:solidFill>
                  <a:schemeClr val="bg1">
                    <a:lumMod val="50000"/>
                  </a:schemeClr>
                </a:solidFill>
              </a:rPr>
              <a:t>ALLESTIMENTO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720503" y="306140"/>
            <a:ext cx="10003412" cy="1195373"/>
          </a:xfrm>
          <a:prstGeom prst="rect">
            <a:avLst/>
          </a:prstGeom>
          <a:noFill/>
        </p:spPr>
        <p:txBody>
          <a:bodyPr wrap="square" lIns="147490" tIns="73746" rIns="147490" bIns="73746" rtlCol="0">
            <a:spAutoFit/>
          </a:bodyPr>
          <a:lstStyle/>
          <a:p>
            <a:r>
              <a:rPr lang="it-IT" sz="3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IL PERCORSO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allestimento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1512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3905250"/>
            <a:ext cx="151225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9937526" y="1026220"/>
            <a:ext cx="374441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/>
              <a:t>Il </a:t>
            </a:r>
            <a:r>
              <a:rPr lang="it-IT" sz="1600" b="1" dirty="0" err="1"/>
              <a:t>concept</a:t>
            </a:r>
            <a:r>
              <a:rPr lang="it-IT" sz="1600" b="1" dirty="0"/>
              <a:t> espositivo </a:t>
            </a:r>
            <a:r>
              <a:rPr lang="it-IT" sz="1600" dirty="0"/>
              <a:t>del nuovo Museo dell’emigrazione italiana parte dall’idea di presentare l’esposizione e gli argomenti in esso trattati in </a:t>
            </a:r>
            <a:r>
              <a:rPr lang="it-IT" sz="2800" dirty="0">
                <a:solidFill>
                  <a:schemeClr val="tx2"/>
                </a:solidFill>
              </a:rPr>
              <a:t>modo attivo</a:t>
            </a:r>
            <a:r>
              <a:rPr lang="it-IT" sz="1600" dirty="0">
                <a:solidFill>
                  <a:schemeClr val="tx2"/>
                </a:solidFill>
              </a:rPr>
              <a:t>, </a:t>
            </a:r>
            <a:r>
              <a:rPr lang="it-IT" sz="1600" dirty="0"/>
              <a:t>trasformando il percorso di visita in un’</a:t>
            </a:r>
            <a:r>
              <a:rPr lang="it-IT" sz="2400" dirty="0">
                <a:solidFill>
                  <a:schemeClr val="tx2"/>
                </a:solidFill>
              </a:rPr>
              <a:t>esperienza </a:t>
            </a:r>
            <a:r>
              <a:rPr lang="it-IT" sz="2400" dirty="0" err="1">
                <a:solidFill>
                  <a:schemeClr val="tx2"/>
                </a:solidFill>
              </a:rPr>
              <a:t>immersiva</a:t>
            </a:r>
            <a:r>
              <a:rPr lang="it-IT" sz="1600" dirty="0">
                <a:solidFill>
                  <a:schemeClr val="tx2"/>
                </a:solidFill>
              </a:rPr>
              <a:t>, </a:t>
            </a:r>
            <a:r>
              <a:rPr lang="it-IT" sz="1600" dirty="0"/>
              <a:t>multimediale ed interattiva, nella quale sperimentare l’avventura dell’emigrazione attraverso le storie e le situazioni, nella filosofia del </a:t>
            </a:r>
            <a:r>
              <a:rPr lang="it-IT" sz="2400" dirty="0">
                <a:solidFill>
                  <a:schemeClr val="tx2"/>
                </a:solidFill>
              </a:rPr>
              <a:t>“in </a:t>
            </a:r>
            <a:r>
              <a:rPr lang="it-IT" sz="2400" dirty="0" err="1">
                <a:solidFill>
                  <a:schemeClr val="tx2"/>
                </a:solidFill>
              </a:rPr>
              <a:t>his</a:t>
            </a:r>
            <a:r>
              <a:rPr lang="it-IT" sz="2400" dirty="0">
                <a:solidFill>
                  <a:schemeClr val="tx2"/>
                </a:solidFill>
              </a:rPr>
              <a:t> </a:t>
            </a:r>
            <a:r>
              <a:rPr lang="it-IT" sz="2400" dirty="0" err="1">
                <a:solidFill>
                  <a:schemeClr val="tx2"/>
                </a:solidFill>
              </a:rPr>
              <a:t>shoes</a:t>
            </a:r>
            <a:r>
              <a:rPr lang="it-IT" sz="2400" dirty="0">
                <a:solidFill>
                  <a:schemeClr val="tx2"/>
                </a:solidFill>
              </a:rPr>
              <a:t>”.</a:t>
            </a:r>
          </a:p>
        </p:txBody>
      </p:sp>
    </p:spTree>
  </p:cSld>
  <p:clrMapOvr>
    <a:masterClrMapping/>
  </p:clrMapOvr>
  <p:transition spd="med" advClick="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191128_piante arch ISO big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3240782" y="0"/>
            <a:ext cx="7561023" cy="10693400"/>
          </a:xfrm>
          <a:prstGeom prst="rect">
            <a:avLst/>
          </a:prstGeom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56606" y="10171236"/>
            <a:ext cx="12025336" cy="36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600" b="1" cap="all" dirty="0">
                <a:solidFill>
                  <a:schemeClr val="bg1">
                    <a:lumMod val="50000"/>
                  </a:schemeClr>
                </a:solidFill>
              </a:rPr>
              <a:t>ALLESTIMENTO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1512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3905250"/>
            <a:ext cx="151225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1656606" y="5922764"/>
            <a:ext cx="12745416" cy="4770636"/>
            <a:chOff x="1656606" y="5922764"/>
            <a:chExt cx="12745416" cy="4770636"/>
          </a:xfrm>
        </p:grpSpPr>
        <p:pic>
          <p:nvPicPr>
            <p:cNvPr id="8" name="Immagine 7" descr="191128_piante arch ISO big.jpg"/>
            <p:cNvPicPr>
              <a:picLocks noChangeAspect="1"/>
            </p:cNvPicPr>
            <p:nvPr/>
          </p:nvPicPr>
          <p:blipFill>
            <a:blip r:embed="rId2" cstate="print"/>
            <a:srcRect t="62794"/>
            <a:stretch>
              <a:fillRect/>
            </a:stretch>
          </p:blipFill>
          <p:spPr>
            <a:xfrm>
              <a:off x="3240782" y="6714852"/>
              <a:ext cx="7561023" cy="3978548"/>
            </a:xfrm>
            <a:prstGeom prst="rect">
              <a:avLst/>
            </a:prstGeom>
          </p:spPr>
        </p:pic>
        <p:sp>
          <p:nvSpPr>
            <p:cNvPr id="9" name="CasellaDiTesto 8"/>
            <p:cNvSpPr txBox="1"/>
            <p:nvPr/>
          </p:nvSpPr>
          <p:spPr>
            <a:xfrm>
              <a:off x="1656606" y="5922764"/>
              <a:ext cx="12745416" cy="4770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fontAlgn="base"/>
              <a:endParaRPr lang="it-IT" sz="1600" b="1" cap="all" dirty="0"/>
            </a:p>
            <a:p>
              <a:pPr lvl="0" algn="r" fontAlgn="base"/>
              <a:endParaRPr lang="it-IT" sz="1600" b="1" cap="all" dirty="0"/>
            </a:p>
            <a:p>
              <a:pPr lvl="0" algn="r" fontAlgn="base"/>
              <a:r>
                <a:rPr lang="it-IT" sz="1600" b="1" cap="all" dirty="0"/>
                <a:t>piano terra</a:t>
              </a:r>
              <a:endParaRPr lang="it-IT" sz="1600" dirty="0"/>
            </a:p>
            <a:p>
              <a:pPr algn="r"/>
              <a:r>
                <a:rPr lang="it-IT" sz="1600" cap="all" dirty="0"/>
                <a:t>Hall ingresso </a:t>
              </a:r>
              <a:endParaRPr lang="it-IT" sz="1600" dirty="0"/>
            </a:p>
            <a:p>
              <a:pPr algn="r"/>
              <a:r>
                <a:rPr lang="it-IT" sz="1600" cap="all" dirty="0"/>
                <a:t>Area 1 | migrazioni italiane</a:t>
              </a:r>
            </a:p>
            <a:p>
              <a:pPr algn="r"/>
              <a:r>
                <a:rPr lang="it-IT" sz="1600" cap="all" dirty="0"/>
                <a:t>area 2 | chi parte?</a:t>
              </a:r>
              <a:endParaRPr lang="it-IT" sz="1600" dirty="0"/>
            </a:p>
            <a:p>
              <a:pPr algn="r"/>
              <a:r>
                <a:rPr lang="it-IT" sz="1600" cap="all" dirty="0"/>
                <a:t>area 3 | consigli di famiglia</a:t>
              </a:r>
              <a:endParaRPr lang="it-IT" sz="1600" dirty="0"/>
            </a:p>
            <a:p>
              <a:pPr algn="r"/>
              <a:r>
                <a:rPr lang="it-IT" sz="1600" cap="all" dirty="0"/>
                <a:t>area 4 | PERCHE’ PARTIRE? </a:t>
              </a:r>
              <a:endParaRPr lang="it-IT" sz="1600" dirty="0"/>
            </a:p>
            <a:p>
              <a:pPr algn="r"/>
              <a:r>
                <a:rPr lang="it-IT" sz="1600" cap="all" dirty="0"/>
                <a:t>Area 5 | colture e migrazione</a:t>
              </a:r>
              <a:endParaRPr lang="it-IT" sz="1600" dirty="0"/>
            </a:p>
            <a:p>
              <a:pPr algn="r"/>
              <a:r>
                <a:rPr lang="it-IT" sz="1600" cap="all" dirty="0"/>
                <a:t>Area 6 | miti, sogni e </a:t>
              </a:r>
              <a:r>
                <a:rPr lang="it-IT" sz="1600" cap="all" dirty="0" err="1"/>
                <a:t>ropaganda</a:t>
              </a:r>
              <a:endParaRPr lang="it-IT" sz="1600" dirty="0"/>
            </a:p>
            <a:p>
              <a:pPr algn="r"/>
              <a:r>
                <a:rPr lang="it-IT" sz="1600" cap="all" dirty="0"/>
                <a:t>AREA 6/bis | viaggiando per terra … </a:t>
              </a:r>
              <a:endParaRPr lang="it-IT" sz="1600" dirty="0"/>
            </a:p>
            <a:p>
              <a:pPr algn="r"/>
              <a:r>
                <a:rPr lang="it-IT" sz="1600" cap="all" dirty="0"/>
                <a:t>AREA 6/tris | … viaggiando per mare</a:t>
              </a:r>
            </a:p>
            <a:p>
              <a:pPr algn="r"/>
              <a:endParaRPr lang="it-IT" sz="1600" cap="all" dirty="0"/>
            </a:p>
            <a:p>
              <a:pPr algn="r"/>
              <a:r>
                <a:rPr lang="it-IT" sz="1600" cap="all" dirty="0"/>
                <a:t>area 15 | migrare in </a:t>
              </a:r>
              <a:r>
                <a:rPr lang="it-IT" sz="1600" cap="all" dirty="0" err="1"/>
                <a:t>italia</a:t>
              </a:r>
              <a:r>
                <a:rPr lang="it-IT" sz="1600" cap="all" dirty="0"/>
                <a:t>, migrare oggi</a:t>
              </a:r>
              <a:endParaRPr lang="it-IT" sz="1600" dirty="0"/>
            </a:p>
            <a:p>
              <a:pPr algn="r"/>
              <a:r>
                <a:rPr lang="it-IT" sz="1600" cap="all" dirty="0"/>
                <a:t>area 16 | migrazione è …</a:t>
              </a:r>
            </a:p>
            <a:p>
              <a:pPr algn="r"/>
              <a:endParaRPr lang="it-IT" sz="1600" dirty="0"/>
            </a:p>
            <a:p>
              <a:pPr algn="r"/>
              <a:r>
                <a:rPr lang="it-IT" sz="1600" cap="all" dirty="0"/>
                <a:t> </a:t>
              </a:r>
              <a:endParaRPr lang="it-IT" sz="1600" dirty="0"/>
            </a:p>
            <a:p>
              <a:pPr algn="r"/>
              <a:endParaRPr lang="it-IT" sz="1600" dirty="0"/>
            </a:p>
            <a:p>
              <a:pPr algn="r" fontAlgn="base" hangingPunct="0"/>
              <a:r>
                <a:rPr lang="it-IT" sz="1600" dirty="0"/>
                <a:t> </a:t>
              </a:r>
            </a:p>
          </p:txBody>
        </p:sp>
        <p:pic>
          <p:nvPicPr>
            <p:cNvPr id="12" name="Immagine 11" descr="191128_piante arch ISO big.jpg"/>
            <p:cNvPicPr>
              <a:picLocks noChangeAspect="1"/>
            </p:cNvPicPr>
            <p:nvPr/>
          </p:nvPicPr>
          <p:blipFill>
            <a:blip r:embed="rId2" cstate="print"/>
            <a:srcRect l="60840" t="56734" b="29877"/>
            <a:stretch>
              <a:fillRect/>
            </a:stretch>
          </p:blipFill>
          <p:spPr>
            <a:xfrm>
              <a:off x="7921302" y="6075164"/>
              <a:ext cx="2960895" cy="1431776"/>
            </a:xfrm>
            <a:prstGeom prst="rect">
              <a:avLst/>
            </a:prstGeom>
          </p:spPr>
        </p:pic>
      </p:grpSp>
      <p:grpSp>
        <p:nvGrpSpPr>
          <p:cNvPr id="21" name="Gruppo 20"/>
          <p:cNvGrpSpPr/>
          <p:nvPr/>
        </p:nvGrpSpPr>
        <p:grpSpPr>
          <a:xfrm>
            <a:off x="1656606" y="3402484"/>
            <a:ext cx="12745416" cy="3456384"/>
            <a:chOff x="1656606" y="3402484"/>
            <a:chExt cx="12745416" cy="3456384"/>
          </a:xfrm>
        </p:grpSpPr>
        <p:sp>
          <p:nvSpPr>
            <p:cNvPr id="7" name="CasellaDiTesto 6"/>
            <p:cNvSpPr txBox="1"/>
            <p:nvPr/>
          </p:nvSpPr>
          <p:spPr>
            <a:xfrm>
              <a:off x="1656606" y="3906540"/>
              <a:ext cx="1274541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fontAlgn="base"/>
              <a:endParaRPr lang="it-IT" sz="1600" b="1" cap="all" dirty="0"/>
            </a:p>
            <a:p>
              <a:pPr lvl="0" algn="r" fontAlgn="base"/>
              <a:r>
                <a:rPr lang="it-IT" sz="1600" b="1" cap="all" dirty="0"/>
                <a:t>piano primo</a:t>
              </a:r>
              <a:endParaRPr lang="it-IT" sz="1600" dirty="0"/>
            </a:p>
            <a:p>
              <a:pPr algn="r"/>
              <a:r>
                <a:rPr lang="it-IT" sz="1600" cap="all" dirty="0"/>
                <a:t>AREA 7 | destinazione MONDO</a:t>
              </a:r>
              <a:endParaRPr lang="it-IT" sz="1600" dirty="0"/>
            </a:p>
            <a:p>
              <a:pPr algn="r"/>
              <a:r>
                <a:rPr lang="it-IT" sz="1600" cap="all" dirty="0"/>
                <a:t>AREA 8 | altre migrazioni</a:t>
              </a:r>
              <a:endParaRPr lang="it-IT" sz="1600" dirty="0"/>
            </a:p>
            <a:p>
              <a:pPr algn="r"/>
              <a:r>
                <a:rPr lang="it-IT" sz="1600" cap="all" dirty="0"/>
                <a:t>AREA 9 | discutere le migrazioni </a:t>
              </a:r>
              <a:endParaRPr lang="it-IT" sz="1600" dirty="0"/>
            </a:p>
            <a:p>
              <a:pPr algn="r"/>
              <a:r>
                <a:rPr lang="it-IT" sz="1600" cap="all" dirty="0"/>
                <a:t>AREA 10 | memoriale</a:t>
              </a:r>
              <a:endParaRPr lang="it-IT" sz="1600" dirty="0"/>
            </a:p>
            <a:p>
              <a:pPr algn="r"/>
              <a:r>
                <a:rPr lang="it-IT" sz="1600" cap="all" dirty="0"/>
                <a:t> </a:t>
              </a:r>
              <a:endParaRPr lang="it-IT" sz="1600" dirty="0"/>
            </a:p>
            <a:p>
              <a:pPr lvl="0" algn="r" fontAlgn="base"/>
              <a:endParaRPr lang="it-IT" sz="1600" b="1" cap="all" dirty="0"/>
            </a:p>
            <a:p>
              <a:pPr lvl="0" algn="r" fontAlgn="base"/>
              <a:endParaRPr lang="it-IT" sz="1600" b="1" cap="all" dirty="0"/>
            </a:p>
            <a:p>
              <a:pPr lvl="0" algn="r" fontAlgn="base"/>
              <a:endParaRPr lang="it-IT" sz="1600" b="1" cap="all" dirty="0"/>
            </a:p>
          </p:txBody>
        </p:sp>
        <p:pic>
          <p:nvPicPr>
            <p:cNvPr id="20" name="Immagine 19" descr="191128_piante arch ISO big.jpg"/>
            <p:cNvPicPr>
              <a:picLocks noChangeAspect="1"/>
            </p:cNvPicPr>
            <p:nvPr/>
          </p:nvPicPr>
          <p:blipFill>
            <a:blip r:embed="rId2" cstate="print"/>
            <a:srcRect t="31649" r="37255" b="36029"/>
            <a:stretch>
              <a:fillRect/>
            </a:stretch>
          </p:blipFill>
          <p:spPr>
            <a:xfrm>
              <a:off x="3240782" y="3402484"/>
              <a:ext cx="4744144" cy="3456384"/>
            </a:xfrm>
            <a:prstGeom prst="rect">
              <a:avLst/>
            </a:prstGeom>
          </p:spPr>
        </p:pic>
      </p:grpSp>
      <p:grpSp>
        <p:nvGrpSpPr>
          <p:cNvPr id="23" name="Gruppo 22"/>
          <p:cNvGrpSpPr/>
          <p:nvPr/>
        </p:nvGrpSpPr>
        <p:grpSpPr>
          <a:xfrm>
            <a:off x="1656606" y="0"/>
            <a:ext cx="12745416" cy="3606884"/>
            <a:chOff x="1656606" y="0"/>
            <a:chExt cx="12745416" cy="3606884"/>
          </a:xfrm>
        </p:grpSpPr>
        <p:pic>
          <p:nvPicPr>
            <p:cNvPr id="22" name="Immagine 21" descr="191128_piante arch ISO big.jpg"/>
            <p:cNvPicPr>
              <a:picLocks noChangeAspect="1"/>
            </p:cNvPicPr>
            <p:nvPr/>
          </p:nvPicPr>
          <p:blipFill>
            <a:blip r:embed="rId2" cstate="print"/>
            <a:srcRect b="68181"/>
            <a:stretch>
              <a:fillRect/>
            </a:stretch>
          </p:blipFill>
          <p:spPr>
            <a:xfrm>
              <a:off x="3240782" y="0"/>
              <a:ext cx="7561023" cy="3402484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>
              <a:off x="1656606" y="1298560"/>
              <a:ext cx="1274541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r" fontAlgn="base"/>
              <a:r>
                <a:rPr lang="it-IT" sz="1600" b="1" cap="all" dirty="0"/>
                <a:t>piano secondo</a:t>
              </a:r>
              <a:r>
                <a:rPr lang="it-IT" sz="1600" cap="all" dirty="0"/>
                <a:t>	</a:t>
              </a:r>
              <a:endParaRPr lang="it-IT" sz="1600" dirty="0"/>
            </a:p>
            <a:p>
              <a:pPr algn="r"/>
              <a:r>
                <a:rPr lang="it-IT" sz="1600" cap="all" dirty="0"/>
                <a:t>Area 11 | il labirinto</a:t>
              </a:r>
              <a:endParaRPr lang="it-IT" sz="1600" dirty="0"/>
            </a:p>
            <a:p>
              <a:pPr algn="r"/>
              <a:r>
                <a:rPr lang="it-IT" sz="1600" cap="all" dirty="0"/>
                <a:t>Area 12 | lavoro, </a:t>
              </a:r>
              <a:r>
                <a:rPr lang="it-IT" sz="1600" cap="all" dirty="0" err="1"/>
                <a:t>lavoro</a:t>
              </a:r>
              <a:r>
                <a:rPr lang="it-IT" sz="1600" cap="all" dirty="0"/>
                <a:t>, lavoro</a:t>
              </a:r>
              <a:endParaRPr lang="it-IT" sz="1600" dirty="0"/>
            </a:p>
            <a:p>
              <a:pPr algn="r"/>
              <a:r>
                <a:rPr lang="it-IT" sz="1600" cap="all" dirty="0"/>
                <a:t>Area 13 | ludoteca: la migrazione vista dai bambini</a:t>
              </a:r>
              <a:endParaRPr lang="it-IT" sz="1600" dirty="0"/>
            </a:p>
            <a:p>
              <a:pPr algn="r"/>
              <a:r>
                <a:rPr lang="it-IT" sz="1600" cap="all" dirty="0"/>
                <a:t>Area 14 | casa &amp; famiglia</a:t>
              </a:r>
            </a:p>
            <a:p>
              <a:pPr algn="r"/>
              <a:r>
                <a:rPr lang="it-IT" sz="1600" cap="all" dirty="0"/>
                <a:t>Area 14 | migrazione e comunità</a:t>
              </a:r>
            </a:p>
            <a:p>
              <a:pPr algn="r"/>
              <a:r>
                <a:rPr lang="it-IT" sz="1600" cap="all" dirty="0"/>
                <a:t>Area 14 | devianza, intolleranza e razzismo</a:t>
              </a:r>
            </a:p>
            <a:p>
              <a:pPr algn="r"/>
              <a:r>
                <a:rPr lang="it-IT" sz="1600" cap="all" dirty="0"/>
                <a:t>Area 14 | libertà e (è) partecipazione</a:t>
              </a:r>
            </a:p>
            <a:p>
              <a:pPr lvl="0" algn="r" fontAlgn="base"/>
              <a:endParaRPr lang="it-IT" sz="1600" b="1" cap="all" dirty="0"/>
            </a:p>
          </p:txBody>
        </p:sp>
      </p:grpSp>
      <p:sp>
        <p:nvSpPr>
          <p:cNvPr id="30" name="CasellaDiTesto 29"/>
          <p:cNvSpPr txBox="1"/>
          <p:nvPr/>
        </p:nvSpPr>
        <p:spPr>
          <a:xfrm>
            <a:off x="720503" y="306140"/>
            <a:ext cx="10003412" cy="1195373"/>
          </a:xfrm>
          <a:prstGeom prst="rect">
            <a:avLst/>
          </a:prstGeom>
          <a:noFill/>
        </p:spPr>
        <p:txBody>
          <a:bodyPr wrap="square" lIns="147490" tIns="73746" rIns="147490" bIns="73746" rtlCol="0">
            <a:spAutoFit/>
          </a:bodyPr>
          <a:lstStyle/>
          <a:p>
            <a:r>
              <a:rPr lang="it-IT" sz="3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IL PERCORSO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allestimento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56606" y="10171236"/>
            <a:ext cx="12025336" cy="36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600" b="1" cap="all" dirty="0">
                <a:solidFill>
                  <a:schemeClr val="bg1">
                    <a:lumMod val="50000"/>
                  </a:schemeClr>
                </a:solidFill>
              </a:rPr>
              <a:t>ALLESTIMENTO PC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720503" y="306140"/>
            <a:ext cx="10003412" cy="1195373"/>
          </a:xfrm>
          <a:prstGeom prst="rect">
            <a:avLst/>
          </a:prstGeom>
          <a:noFill/>
        </p:spPr>
        <p:txBody>
          <a:bodyPr wrap="square" lIns="147490" tIns="73746" rIns="147490" bIns="73746" rtlCol="0">
            <a:spAutoFit/>
          </a:bodyPr>
          <a:lstStyle/>
          <a:p>
            <a:r>
              <a:rPr lang="it-IT" sz="3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IL PROGETTO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allestimento | </a:t>
            </a:r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PASSAPORTO DIGITALE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1512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3905250"/>
            <a:ext cx="151225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64518" y="1026220"/>
            <a:ext cx="1274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fontAlgn="base" hangingPunct="0"/>
            <a:r>
              <a:rPr lang="it-IT" sz="1600" dirty="0"/>
              <a:t>Il sistema di accreditamento</a:t>
            </a:r>
          </a:p>
        </p:txBody>
      </p:sp>
      <p:sp>
        <p:nvSpPr>
          <p:cNvPr id="9" name="Figura a mano libera 8"/>
          <p:cNvSpPr/>
          <p:nvPr/>
        </p:nvSpPr>
        <p:spPr>
          <a:xfrm>
            <a:off x="4368800" y="1549400"/>
            <a:ext cx="6743700" cy="2451100"/>
          </a:xfrm>
          <a:custGeom>
            <a:avLst/>
            <a:gdLst>
              <a:gd name="connsiteX0" fmla="*/ 0 w 6743700"/>
              <a:gd name="connsiteY0" fmla="*/ 241300 h 2451100"/>
              <a:gd name="connsiteX1" fmla="*/ 0 w 6743700"/>
              <a:gd name="connsiteY1" fmla="*/ 241300 h 2451100"/>
              <a:gd name="connsiteX2" fmla="*/ 139700 w 6743700"/>
              <a:gd name="connsiteY2" fmla="*/ 228600 h 2451100"/>
              <a:gd name="connsiteX3" fmla="*/ 215900 w 6743700"/>
              <a:gd name="connsiteY3" fmla="*/ 279400 h 2451100"/>
              <a:gd name="connsiteX4" fmla="*/ 241300 w 6743700"/>
              <a:gd name="connsiteY4" fmla="*/ 317500 h 2451100"/>
              <a:gd name="connsiteX5" fmla="*/ 3238500 w 6743700"/>
              <a:gd name="connsiteY5" fmla="*/ 2451100 h 2451100"/>
              <a:gd name="connsiteX6" fmla="*/ 6743700 w 6743700"/>
              <a:gd name="connsiteY6" fmla="*/ 0 h 2451100"/>
              <a:gd name="connsiteX7" fmla="*/ 0 w 6743700"/>
              <a:gd name="connsiteY7" fmla="*/ 165100 h 2451100"/>
              <a:gd name="connsiteX8" fmla="*/ 76200 w 6743700"/>
              <a:gd name="connsiteY8" fmla="*/ 26670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43700" h="2451100">
                <a:moveTo>
                  <a:pt x="0" y="241300"/>
                </a:moveTo>
                <a:lnTo>
                  <a:pt x="0" y="241300"/>
                </a:lnTo>
                <a:cubicBezTo>
                  <a:pt x="46567" y="237067"/>
                  <a:pt x="93653" y="220474"/>
                  <a:pt x="139700" y="228600"/>
                </a:cubicBezTo>
                <a:cubicBezTo>
                  <a:pt x="169762" y="233905"/>
                  <a:pt x="192926" y="259298"/>
                  <a:pt x="215900" y="279400"/>
                </a:cubicBezTo>
                <a:cubicBezTo>
                  <a:pt x="227387" y="289451"/>
                  <a:pt x="241300" y="317500"/>
                  <a:pt x="241300" y="317500"/>
                </a:cubicBezTo>
                <a:lnTo>
                  <a:pt x="3238500" y="2451100"/>
                </a:lnTo>
                <a:lnTo>
                  <a:pt x="6743700" y="0"/>
                </a:lnTo>
                <a:lnTo>
                  <a:pt x="0" y="165100"/>
                </a:lnTo>
                <a:lnTo>
                  <a:pt x="76200" y="2667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58065"/>
          <a:stretch>
            <a:fillRect/>
          </a:stretch>
        </p:blipFill>
        <p:spPr bwMode="auto">
          <a:xfrm>
            <a:off x="9433470" y="1530276"/>
            <a:ext cx="4680520" cy="783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 r="56204"/>
          <a:stretch>
            <a:fillRect/>
          </a:stretch>
        </p:blipFill>
        <p:spPr bwMode="auto">
          <a:xfrm>
            <a:off x="936526" y="1602284"/>
            <a:ext cx="4888160" cy="783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sellaDiTesto 13"/>
          <p:cNvSpPr txBox="1"/>
          <p:nvPr/>
        </p:nvSpPr>
        <p:spPr>
          <a:xfrm>
            <a:off x="5112990" y="1890316"/>
            <a:ext cx="4320480" cy="40318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/>
              <a:t>ogni visitatore sarà provvisto di un cartellino-passaporto, strumento di </a:t>
            </a:r>
            <a:r>
              <a:rPr lang="it-IT" sz="1600" dirty="0" err="1"/>
              <a:t>profilazione</a:t>
            </a:r>
            <a:r>
              <a:rPr lang="it-IT" sz="1600" dirty="0"/>
              <a:t> del visitatore e personalizzazione dei contenuti</a:t>
            </a:r>
          </a:p>
          <a:p>
            <a:endParaRPr lang="it-IT" sz="1600" dirty="0"/>
          </a:p>
          <a:p>
            <a:r>
              <a:rPr lang="it-IT" sz="1600" dirty="0"/>
              <a:t>il CARTELLINO, dotato di un </a:t>
            </a:r>
            <a:r>
              <a:rPr lang="it-IT" sz="1600" dirty="0" err="1"/>
              <a:t>tag</a:t>
            </a:r>
            <a:r>
              <a:rPr lang="it-IT" sz="1600" dirty="0"/>
              <a:t> RFDI, consentirà la scelta della lingua tra: ITALIANO, INGLESE, FRANCESE, SPAGNOLO.</a:t>
            </a:r>
          </a:p>
          <a:p>
            <a:pPr lvl="0"/>
            <a:r>
              <a:rPr lang="it-IT" sz="1600" dirty="0"/>
              <a:t>Sarà personalizzato con i dati anagrafici e la fotografia del V.</a:t>
            </a:r>
          </a:p>
          <a:p>
            <a:pPr lvl="0"/>
            <a:endParaRPr lang="it-IT" sz="1600" dirty="0"/>
          </a:p>
          <a:p>
            <a:r>
              <a:rPr lang="it-IT" sz="1600" dirty="0"/>
              <a:t> Le diverse stazioni multimediali adegueranno LINGUA e CONTENUTI</a:t>
            </a:r>
          </a:p>
          <a:p>
            <a:endParaRPr lang="it-IT" sz="1600" dirty="0"/>
          </a:p>
          <a:p>
            <a:r>
              <a:rPr lang="it-IT" sz="1600" dirty="0"/>
              <a:t>il CARTELLINO consentirà la condivisine di contenuti sui Social e potrà essere stampato alla fine del percorso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25983"/>
          <a:stretch>
            <a:fillRect/>
          </a:stretch>
        </p:blipFill>
        <p:spPr bwMode="auto">
          <a:xfrm>
            <a:off x="8785398" y="5994772"/>
            <a:ext cx="5948611" cy="3477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 cstate="print"/>
          <a:srcRect l="58065" t="57669" r="14049"/>
          <a:stretch>
            <a:fillRect/>
          </a:stretch>
        </p:blipFill>
        <p:spPr bwMode="auto">
          <a:xfrm>
            <a:off x="5761062" y="6066780"/>
            <a:ext cx="3112503" cy="331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56606" y="10171236"/>
            <a:ext cx="12025336" cy="36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600" b="1" cap="all" dirty="0">
                <a:solidFill>
                  <a:schemeClr val="bg1">
                    <a:lumMod val="50000"/>
                  </a:schemeClr>
                </a:solidFill>
              </a:rPr>
              <a:t>ALLESTIMENTO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720503" y="306140"/>
            <a:ext cx="10003412" cy="1195373"/>
          </a:xfrm>
          <a:prstGeom prst="rect">
            <a:avLst/>
          </a:prstGeom>
          <a:noFill/>
        </p:spPr>
        <p:txBody>
          <a:bodyPr wrap="square" lIns="147490" tIns="73746" rIns="147490" bIns="73746" rtlCol="0">
            <a:spAutoFit/>
          </a:bodyPr>
          <a:lstStyle/>
          <a:p>
            <a:r>
              <a:rPr lang="it-IT" sz="3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CONCEPT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allestimento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1512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3905250"/>
            <a:ext cx="151225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64518" y="1026220"/>
            <a:ext cx="1274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fontAlgn="base" hangingPunct="0"/>
            <a:r>
              <a:rPr lang="it-IT" sz="1600" dirty="0"/>
              <a:t>Il piano terra e la Hall di ingresso</a:t>
            </a:r>
          </a:p>
          <a:p>
            <a:endParaRPr lang="it-IT" sz="1600" dirty="0"/>
          </a:p>
        </p:txBody>
      </p:sp>
      <p:sp>
        <p:nvSpPr>
          <p:cNvPr id="9" name="Figura a mano libera 8"/>
          <p:cNvSpPr/>
          <p:nvPr/>
        </p:nvSpPr>
        <p:spPr>
          <a:xfrm>
            <a:off x="4368800" y="1549400"/>
            <a:ext cx="6743700" cy="2451100"/>
          </a:xfrm>
          <a:custGeom>
            <a:avLst/>
            <a:gdLst>
              <a:gd name="connsiteX0" fmla="*/ 0 w 6743700"/>
              <a:gd name="connsiteY0" fmla="*/ 241300 h 2451100"/>
              <a:gd name="connsiteX1" fmla="*/ 0 w 6743700"/>
              <a:gd name="connsiteY1" fmla="*/ 241300 h 2451100"/>
              <a:gd name="connsiteX2" fmla="*/ 139700 w 6743700"/>
              <a:gd name="connsiteY2" fmla="*/ 228600 h 2451100"/>
              <a:gd name="connsiteX3" fmla="*/ 215900 w 6743700"/>
              <a:gd name="connsiteY3" fmla="*/ 279400 h 2451100"/>
              <a:gd name="connsiteX4" fmla="*/ 241300 w 6743700"/>
              <a:gd name="connsiteY4" fmla="*/ 317500 h 2451100"/>
              <a:gd name="connsiteX5" fmla="*/ 3238500 w 6743700"/>
              <a:gd name="connsiteY5" fmla="*/ 2451100 h 2451100"/>
              <a:gd name="connsiteX6" fmla="*/ 6743700 w 6743700"/>
              <a:gd name="connsiteY6" fmla="*/ 0 h 2451100"/>
              <a:gd name="connsiteX7" fmla="*/ 0 w 6743700"/>
              <a:gd name="connsiteY7" fmla="*/ 165100 h 2451100"/>
              <a:gd name="connsiteX8" fmla="*/ 76200 w 6743700"/>
              <a:gd name="connsiteY8" fmla="*/ 26670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43700" h="2451100">
                <a:moveTo>
                  <a:pt x="0" y="241300"/>
                </a:moveTo>
                <a:lnTo>
                  <a:pt x="0" y="241300"/>
                </a:lnTo>
                <a:cubicBezTo>
                  <a:pt x="46567" y="237067"/>
                  <a:pt x="93653" y="220474"/>
                  <a:pt x="139700" y="228600"/>
                </a:cubicBezTo>
                <a:cubicBezTo>
                  <a:pt x="169762" y="233905"/>
                  <a:pt x="192926" y="259298"/>
                  <a:pt x="215900" y="279400"/>
                </a:cubicBezTo>
                <a:cubicBezTo>
                  <a:pt x="227387" y="289451"/>
                  <a:pt x="241300" y="317500"/>
                  <a:pt x="241300" y="317500"/>
                </a:cubicBezTo>
                <a:lnTo>
                  <a:pt x="3238500" y="2451100"/>
                </a:lnTo>
                <a:lnTo>
                  <a:pt x="6743700" y="0"/>
                </a:lnTo>
                <a:lnTo>
                  <a:pt x="0" y="165100"/>
                </a:lnTo>
                <a:lnTo>
                  <a:pt x="76200" y="2667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Genova_allestimento piano terra rev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2950" y="2106340"/>
            <a:ext cx="9025003" cy="6768752"/>
          </a:xfrm>
          <a:prstGeom prst="rect">
            <a:avLst/>
          </a:prstGeom>
        </p:spPr>
      </p:pic>
      <p:pic>
        <p:nvPicPr>
          <p:cNvPr id="12" name="Picture 2" descr="\\exsrv01\Gnosis\2018\GN.62.18_GP-Genova Museo dell'Emigrazione\DEFINITIVO\schizzi\allestimento\schizzo FFB_ ingresso-rev.jpg"/>
          <p:cNvPicPr>
            <a:picLocks noChangeAspect="1" noChangeArrowheads="1"/>
          </p:cNvPicPr>
          <p:nvPr/>
        </p:nvPicPr>
        <p:blipFill>
          <a:blip r:embed="rId3" cstate="print"/>
          <a:srcRect b="1052"/>
          <a:stretch>
            <a:fillRect/>
          </a:stretch>
        </p:blipFill>
        <p:spPr bwMode="auto">
          <a:xfrm>
            <a:off x="504478" y="2106340"/>
            <a:ext cx="4228245" cy="67687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56606" y="10171236"/>
            <a:ext cx="12025336" cy="36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600" b="1" cap="all" dirty="0">
                <a:solidFill>
                  <a:schemeClr val="bg1">
                    <a:lumMod val="50000"/>
                  </a:schemeClr>
                </a:solidFill>
              </a:rPr>
              <a:t>ALLESTIMENTO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720503" y="306140"/>
            <a:ext cx="10003412" cy="1195373"/>
          </a:xfrm>
          <a:prstGeom prst="rect">
            <a:avLst/>
          </a:prstGeom>
          <a:noFill/>
        </p:spPr>
        <p:txBody>
          <a:bodyPr wrap="square" lIns="147490" tIns="73746" rIns="147490" bIns="73746" rtlCol="0">
            <a:spAutoFit/>
          </a:bodyPr>
          <a:lstStyle/>
          <a:p>
            <a:r>
              <a:rPr lang="it-IT" sz="3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IL PROGETTO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allestimento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1512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3905250"/>
            <a:ext cx="151225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64518" y="1026220"/>
            <a:ext cx="1274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fontAlgn="base" hangingPunct="0"/>
            <a:r>
              <a:rPr lang="it-IT" sz="1600" dirty="0"/>
              <a:t>Il piano terra e la Hall di ingresso</a:t>
            </a:r>
          </a:p>
          <a:p>
            <a:endParaRPr lang="it-IT" sz="1600" dirty="0"/>
          </a:p>
        </p:txBody>
      </p:sp>
      <p:sp>
        <p:nvSpPr>
          <p:cNvPr id="9" name="Figura a mano libera 8"/>
          <p:cNvSpPr/>
          <p:nvPr/>
        </p:nvSpPr>
        <p:spPr>
          <a:xfrm>
            <a:off x="4368800" y="1549400"/>
            <a:ext cx="6743700" cy="2451100"/>
          </a:xfrm>
          <a:custGeom>
            <a:avLst/>
            <a:gdLst>
              <a:gd name="connsiteX0" fmla="*/ 0 w 6743700"/>
              <a:gd name="connsiteY0" fmla="*/ 241300 h 2451100"/>
              <a:gd name="connsiteX1" fmla="*/ 0 w 6743700"/>
              <a:gd name="connsiteY1" fmla="*/ 241300 h 2451100"/>
              <a:gd name="connsiteX2" fmla="*/ 139700 w 6743700"/>
              <a:gd name="connsiteY2" fmla="*/ 228600 h 2451100"/>
              <a:gd name="connsiteX3" fmla="*/ 215900 w 6743700"/>
              <a:gd name="connsiteY3" fmla="*/ 279400 h 2451100"/>
              <a:gd name="connsiteX4" fmla="*/ 241300 w 6743700"/>
              <a:gd name="connsiteY4" fmla="*/ 317500 h 2451100"/>
              <a:gd name="connsiteX5" fmla="*/ 3238500 w 6743700"/>
              <a:gd name="connsiteY5" fmla="*/ 2451100 h 2451100"/>
              <a:gd name="connsiteX6" fmla="*/ 6743700 w 6743700"/>
              <a:gd name="connsiteY6" fmla="*/ 0 h 2451100"/>
              <a:gd name="connsiteX7" fmla="*/ 0 w 6743700"/>
              <a:gd name="connsiteY7" fmla="*/ 165100 h 2451100"/>
              <a:gd name="connsiteX8" fmla="*/ 76200 w 6743700"/>
              <a:gd name="connsiteY8" fmla="*/ 26670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43700" h="2451100">
                <a:moveTo>
                  <a:pt x="0" y="241300"/>
                </a:moveTo>
                <a:lnTo>
                  <a:pt x="0" y="241300"/>
                </a:lnTo>
                <a:cubicBezTo>
                  <a:pt x="46567" y="237067"/>
                  <a:pt x="93653" y="220474"/>
                  <a:pt x="139700" y="228600"/>
                </a:cubicBezTo>
                <a:cubicBezTo>
                  <a:pt x="169762" y="233905"/>
                  <a:pt x="192926" y="259298"/>
                  <a:pt x="215900" y="279400"/>
                </a:cubicBezTo>
                <a:cubicBezTo>
                  <a:pt x="227387" y="289451"/>
                  <a:pt x="241300" y="317500"/>
                  <a:pt x="241300" y="317500"/>
                </a:cubicBezTo>
                <a:lnTo>
                  <a:pt x="3238500" y="2451100"/>
                </a:lnTo>
                <a:lnTo>
                  <a:pt x="6743700" y="0"/>
                </a:lnTo>
                <a:lnTo>
                  <a:pt x="0" y="165100"/>
                </a:lnTo>
                <a:lnTo>
                  <a:pt x="76200" y="2667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Genova_allestimento piano terra rev03.jpg"/>
          <p:cNvPicPr>
            <a:picLocks noChangeAspect="1"/>
          </p:cNvPicPr>
          <p:nvPr/>
        </p:nvPicPr>
        <p:blipFill>
          <a:blip r:embed="rId2" cstate="print"/>
          <a:srcRect b="12859"/>
          <a:stretch>
            <a:fillRect/>
          </a:stretch>
        </p:blipFill>
        <p:spPr>
          <a:xfrm>
            <a:off x="423" y="0"/>
            <a:ext cx="15122102" cy="9883204"/>
          </a:xfrm>
          <a:prstGeom prst="rect">
            <a:avLst/>
          </a:prstGeom>
        </p:spPr>
      </p:pic>
    </p:spTree>
  </p:cSld>
  <p:clrMapOvr>
    <a:masterClrMapping/>
  </p:clrMapOvr>
  <p:transition spd="med" advClick="0">
    <p:pull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56606" y="10171236"/>
            <a:ext cx="12025336" cy="36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600" b="1" cap="all" dirty="0">
                <a:solidFill>
                  <a:schemeClr val="bg1">
                    <a:lumMod val="50000"/>
                  </a:schemeClr>
                </a:solidFill>
              </a:rPr>
              <a:t>ALLESTIMENTO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720502" y="306140"/>
            <a:ext cx="13105455" cy="1641649"/>
          </a:xfrm>
          <a:prstGeom prst="rect">
            <a:avLst/>
          </a:prstGeom>
          <a:noFill/>
        </p:spPr>
        <p:txBody>
          <a:bodyPr wrap="square" lIns="147490" tIns="73746" rIns="147490" bIns="73746" rtlCol="0">
            <a:spAutoFit/>
          </a:bodyPr>
          <a:lstStyle/>
          <a:p>
            <a:r>
              <a:rPr lang="it-IT" sz="3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IL PROGETTO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allestimento | </a:t>
            </a:r>
            <a:r>
              <a:rPr lang="it-IT" sz="2400" cap="all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Area 6 | miti, sogni E PROPAGANDA</a:t>
            </a:r>
            <a:endParaRPr lang="it-IT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1512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3905250"/>
            <a:ext cx="151225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igura a mano libera 8"/>
          <p:cNvSpPr/>
          <p:nvPr/>
        </p:nvSpPr>
        <p:spPr>
          <a:xfrm>
            <a:off x="4368800" y="1549400"/>
            <a:ext cx="6743700" cy="2451100"/>
          </a:xfrm>
          <a:custGeom>
            <a:avLst/>
            <a:gdLst>
              <a:gd name="connsiteX0" fmla="*/ 0 w 6743700"/>
              <a:gd name="connsiteY0" fmla="*/ 241300 h 2451100"/>
              <a:gd name="connsiteX1" fmla="*/ 0 w 6743700"/>
              <a:gd name="connsiteY1" fmla="*/ 241300 h 2451100"/>
              <a:gd name="connsiteX2" fmla="*/ 139700 w 6743700"/>
              <a:gd name="connsiteY2" fmla="*/ 228600 h 2451100"/>
              <a:gd name="connsiteX3" fmla="*/ 215900 w 6743700"/>
              <a:gd name="connsiteY3" fmla="*/ 279400 h 2451100"/>
              <a:gd name="connsiteX4" fmla="*/ 241300 w 6743700"/>
              <a:gd name="connsiteY4" fmla="*/ 317500 h 2451100"/>
              <a:gd name="connsiteX5" fmla="*/ 3238500 w 6743700"/>
              <a:gd name="connsiteY5" fmla="*/ 2451100 h 2451100"/>
              <a:gd name="connsiteX6" fmla="*/ 6743700 w 6743700"/>
              <a:gd name="connsiteY6" fmla="*/ 0 h 2451100"/>
              <a:gd name="connsiteX7" fmla="*/ 0 w 6743700"/>
              <a:gd name="connsiteY7" fmla="*/ 165100 h 2451100"/>
              <a:gd name="connsiteX8" fmla="*/ 76200 w 6743700"/>
              <a:gd name="connsiteY8" fmla="*/ 26670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43700" h="2451100">
                <a:moveTo>
                  <a:pt x="0" y="241300"/>
                </a:moveTo>
                <a:lnTo>
                  <a:pt x="0" y="241300"/>
                </a:lnTo>
                <a:cubicBezTo>
                  <a:pt x="46567" y="237067"/>
                  <a:pt x="93653" y="220474"/>
                  <a:pt x="139700" y="228600"/>
                </a:cubicBezTo>
                <a:cubicBezTo>
                  <a:pt x="169762" y="233905"/>
                  <a:pt x="192926" y="259298"/>
                  <a:pt x="215900" y="279400"/>
                </a:cubicBezTo>
                <a:cubicBezTo>
                  <a:pt x="227387" y="289451"/>
                  <a:pt x="241300" y="317500"/>
                  <a:pt x="241300" y="317500"/>
                </a:cubicBezTo>
                <a:lnTo>
                  <a:pt x="3238500" y="2451100"/>
                </a:lnTo>
                <a:lnTo>
                  <a:pt x="6743700" y="0"/>
                </a:lnTo>
                <a:lnTo>
                  <a:pt x="0" y="165100"/>
                </a:lnTo>
                <a:lnTo>
                  <a:pt x="76200" y="266700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3110" y="1458268"/>
            <a:ext cx="763905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8574" y="6438714"/>
            <a:ext cx="7056784" cy="295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65318" y="1602285"/>
            <a:ext cx="259228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9374" y="6498828"/>
            <a:ext cx="5472608" cy="285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1368574" y="2324006"/>
            <a:ext cx="511256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Nell’immaginario popolare, dopo l’Unità, si fanno largo nuovi miti, in grado di attrarre singoli e gruppi verso nuove destinazioni.</a:t>
            </a:r>
          </a:p>
          <a:p>
            <a:endParaRPr lang="it-IT" sz="1600" dirty="0"/>
          </a:p>
          <a:p>
            <a:r>
              <a:rPr lang="it-IT" sz="1600" dirty="0"/>
              <a:t>Tra questi miti, si fa largo </a:t>
            </a:r>
            <a:r>
              <a:rPr lang="it-IT" sz="1600" b="1" dirty="0"/>
              <a:t>la </a:t>
            </a:r>
            <a:r>
              <a:rPr lang="it-IT" sz="1600" b="1" dirty="0" err="1"/>
              <a:t>Merica</a:t>
            </a:r>
            <a:r>
              <a:rPr lang="it-IT" sz="1600" b="1" dirty="0"/>
              <a:t>, </a:t>
            </a:r>
            <a:r>
              <a:rPr lang="it-IT" sz="1600" dirty="0"/>
              <a:t>come un nuovo Eldorado. La propaganda, gli agenti d’emigrazione, sfruttano abilmente questa propensione al sogno, che spesso nasconde una realtà molto più cruda.</a:t>
            </a:r>
          </a:p>
          <a:p>
            <a:endParaRPr lang="it-IT" sz="1600" dirty="0"/>
          </a:p>
          <a:p>
            <a:r>
              <a:rPr lang="it-IT" sz="1600" dirty="0"/>
              <a:t>Installazione : L’</a:t>
            </a:r>
            <a:r>
              <a:rPr lang="it-IT" sz="1600" b="1" dirty="0"/>
              <a:t>albero delle monete d’oro</a:t>
            </a:r>
            <a:r>
              <a:rPr lang="it-IT" sz="1600" dirty="0"/>
              <a:t>:</a:t>
            </a:r>
          </a:p>
          <a:p>
            <a:r>
              <a:rPr lang="it-IT" sz="1600" dirty="0"/>
              <a:t>l’emigrante tornato dall’America parla in termini magniloquenti, delle “meraviglie” del paese, dai palazzi alti fino al cielo, alle sterminate praterie dalle rese dei prodotti agricoli e alle loro dimensioni straordinarie ai soldi che crescono sugli alberi.</a:t>
            </a:r>
          </a:p>
        </p:txBody>
      </p:sp>
    </p:spTree>
  </p:cSld>
  <p:clrMapOvr>
    <a:masterClrMapping/>
  </p:clrMapOvr>
  <p:transition spd="med" advClick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56606" y="10171236"/>
            <a:ext cx="12025336" cy="369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2177" tIns="61088" rIns="122177" bIns="61088">
            <a:spAutoFit/>
          </a:bodyPr>
          <a:lstStyle/>
          <a:p>
            <a:pPr defTabSz="1279525"/>
            <a:r>
              <a:rPr lang="en-US" sz="1600" b="1" cap="all" dirty="0">
                <a:solidFill>
                  <a:schemeClr val="bg1">
                    <a:lumMod val="50000"/>
                  </a:schemeClr>
                </a:solidFill>
              </a:rPr>
              <a:t>ALLESTIMENTO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720503" y="306140"/>
            <a:ext cx="10003412" cy="1195373"/>
          </a:xfrm>
          <a:prstGeom prst="rect">
            <a:avLst/>
          </a:prstGeom>
          <a:noFill/>
        </p:spPr>
        <p:txBody>
          <a:bodyPr wrap="square" lIns="147490" tIns="73746" rIns="147490" bIns="73746" rtlCol="0">
            <a:spAutoFit/>
          </a:bodyPr>
          <a:lstStyle/>
          <a:p>
            <a:r>
              <a:rPr lang="it-IT" sz="3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IL PROGETTO</a:t>
            </a:r>
          </a:p>
          <a:p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allestimento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0"/>
            <a:ext cx="1512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57200" y="3905250"/>
            <a:ext cx="151225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864518" y="1026220"/>
            <a:ext cx="12745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fontAlgn="base" hangingPunct="0"/>
            <a:r>
              <a:rPr lang="it-IT" sz="1600" dirty="0"/>
              <a:t>Il piano primo</a:t>
            </a:r>
          </a:p>
          <a:p>
            <a:endParaRPr lang="it-IT" sz="1600" dirty="0"/>
          </a:p>
        </p:txBody>
      </p:sp>
      <p:pic>
        <p:nvPicPr>
          <p:cNvPr id="18" name="Immagine 17" descr="Genova_allestimento 1 piano rev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8974" y="2286254"/>
            <a:ext cx="8785118" cy="6588838"/>
          </a:xfrm>
          <a:prstGeom prst="rect">
            <a:avLst/>
          </a:prstGeom>
        </p:spPr>
      </p:pic>
      <p:pic>
        <p:nvPicPr>
          <p:cNvPr id="20" name="Immagine 19" descr="03_allestimenti.jpg"/>
          <p:cNvPicPr>
            <a:picLocks noChangeAspect="1"/>
          </p:cNvPicPr>
          <p:nvPr/>
        </p:nvPicPr>
        <p:blipFill>
          <a:blip r:embed="rId3" cstate="print"/>
          <a:srcRect l="54759" t="1085" r="24720"/>
          <a:stretch>
            <a:fillRect/>
          </a:stretch>
        </p:blipFill>
        <p:spPr>
          <a:xfrm>
            <a:off x="216024" y="2322364"/>
            <a:ext cx="4752950" cy="6566214"/>
          </a:xfrm>
          <a:prstGeom prst="rect">
            <a:avLst/>
          </a:prstGeom>
        </p:spPr>
      </p:pic>
    </p:spTree>
  </p:cSld>
  <p:clrMapOvr>
    <a:masterClrMapping/>
  </p:clrMapOvr>
  <p:transition spd="med" advClick="0">
    <p:fad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17249</TotalTime>
  <Words>1625</Words>
  <Application>Microsoft Macintosh PowerPoint</Application>
  <PresentationFormat>Personalizzato</PresentationFormat>
  <Paragraphs>199</Paragraphs>
  <Slides>19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2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donadeo</dc:creator>
  <cp:lastModifiedBy>Pierangelo Campodonico</cp:lastModifiedBy>
  <cp:revision>1796</cp:revision>
  <dcterms:created xsi:type="dcterms:W3CDTF">2017-03-13T18:15:13Z</dcterms:created>
  <dcterms:modified xsi:type="dcterms:W3CDTF">2021-02-04T17:42:11Z</dcterms:modified>
</cp:coreProperties>
</file>