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7"/>
  </p:notesMasterIdLst>
  <p:sldIdLst>
    <p:sldId id="335" r:id="rId2"/>
    <p:sldId id="266" r:id="rId3"/>
    <p:sldId id="273" r:id="rId4"/>
    <p:sldId id="327" r:id="rId5"/>
    <p:sldId id="281" r:id="rId6"/>
    <p:sldId id="282" r:id="rId7"/>
    <p:sldId id="289" r:id="rId8"/>
    <p:sldId id="299" r:id="rId9"/>
    <p:sldId id="285" r:id="rId10"/>
    <p:sldId id="286" r:id="rId11"/>
    <p:sldId id="290" r:id="rId12"/>
    <p:sldId id="291" r:id="rId13"/>
    <p:sldId id="292" r:id="rId14"/>
    <p:sldId id="293" r:id="rId15"/>
    <p:sldId id="287" r:id="rId16"/>
    <p:sldId id="295" r:id="rId17"/>
    <p:sldId id="296" r:id="rId18"/>
    <p:sldId id="297" r:id="rId19"/>
    <p:sldId id="298" r:id="rId20"/>
    <p:sldId id="329" r:id="rId21"/>
    <p:sldId id="315" r:id="rId22"/>
    <p:sldId id="314" r:id="rId23"/>
    <p:sldId id="316" r:id="rId24"/>
    <p:sldId id="317" r:id="rId25"/>
    <p:sldId id="320" r:id="rId26"/>
    <p:sldId id="325" r:id="rId27"/>
    <p:sldId id="321" r:id="rId28"/>
    <p:sldId id="337" r:id="rId29"/>
    <p:sldId id="338" r:id="rId30"/>
    <p:sldId id="322" r:id="rId31"/>
    <p:sldId id="323" r:id="rId32"/>
    <p:sldId id="326" r:id="rId33"/>
    <p:sldId id="333" r:id="rId34"/>
    <p:sldId id="294" r:id="rId35"/>
    <p:sldId id="269"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B2B2B2"/>
    <a:srgbClr val="FFFF99"/>
    <a:srgbClr val="FF6699"/>
    <a:srgbClr val="F48080"/>
    <a:srgbClr val="7EEAA2"/>
    <a:srgbClr val="930B83"/>
    <a:srgbClr val="FF9966"/>
    <a:srgbClr val="FF6600"/>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02" autoAdjust="0"/>
    <p:restoredTop sz="89591" autoAdjust="0"/>
  </p:normalViewPr>
  <p:slideViewPr>
    <p:cSldViewPr snapToGrid="0">
      <p:cViewPr varScale="1">
        <p:scale>
          <a:sx n="99" d="100"/>
          <a:sy n="99" d="100"/>
        </p:scale>
        <p:origin x="9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3A1FFC-D859-45A1-8B0F-3E9FA12F0836}" type="datetimeFigureOut">
              <a:rPr lang="it-IT" smtClean="0"/>
              <a:t>02/02/2022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9F8095-65F4-4410-A42A-EFC64BDE48B4}" type="slidenum">
              <a:rPr lang="it-IT" smtClean="0"/>
              <a:t>‹N›</a:t>
            </a:fld>
            <a:endParaRPr lang="it-IT"/>
          </a:p>
        </p:txBody>
      </p:sp>
    </p:spTree>
    <p:extLst>
      <p:ext uri="{BB962C8B-B14F-4D97-AF65-F5344CB8AC3E}">
        <p14:creationId xmlns:p14="http://schemas.microsoft.com/office/powerpoint/2010/main" val="401983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8A9F8095-65F4-4410-A42A-EFC64BDE48B4}" type="slidenum">
              <a:rPr lang="it-IT" smtClean="0"/>
              <a:t>13</a:t>
            </a:fld>
            <a:endParaRPr lang="it-IT"/>
          </a:p>
        </p:txBody>
      </p:sp>
    </p:spTree>
    <p:extLst>
      <p:ext uri="{BB962C8B-B14F-4D97-AF65-F5344CB8AC3E}">
        <p14:creationId xmlns:p14="http://schemas.microsoft.com/office/powerpoint/2010/main" val="1518886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8A9F8095-65F4-4410-A42A-EFC64BDE48B4}" type="slidenum">
              <a:rPr lang="it-IT" smtClean="0"/>
              <a:t>27</a:t>
            </a:fld>
            <a:endParaRPr lang="it-IT"/>
          </a:p>
        </p:txBody>
      </p:sp>
    </p:spTree>
    <p:extLst>
      <p:ext uri="{BB962C8B-B14F-4D97-AF65-F5344CB8AC3E}">
        <p14:creationId xmlns:p14="http://schemas.microsoft.com/office/powerpoint/2010/main" val="2442922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2F8A7BDA-C028-459B-ABCA-9CEB33D175B5}" type="datetimeFigureOut">
              <a:rPr lang="it-IT" smtClean="0"/>
              <a:t>02/02/2022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25DBD09-AA39-4D87-9A3E-6848AB906095}" type="slidenum">
              <a:rPr lang="it-IT" smtClean="0"/>
              <a:t>‹N›</a:t>
            </a:fld>
            <a:endParaRPr lang="it-IT"/>
          </a:p>
        </p:txBody>
      </p:sp>
    </p:spTree>
    <p:extLst>
      <p:ext uri="{BB962C8B-B14F-4D97-AF65-F5344CB8AC3E}">
        <p14:creationId xmlns:p14="http://schemas.microsoft.com/office/powerpoint/2010/main" val="4205426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F8A7BDA-C028-459B-ABCA-9CEB33D175B5}" type="datetimeFigureOut">
              <a:rPr lang="it-IT" smtClean="0"/>
              <a:t>02/02/2022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25DBD09-AA39-4D87-9A3E-6848AB906095}" type="slidenum">
              <a:rPr lang="it-IT" smtClean="0"/>
              <a:t>‹N›</a:t>
            </a:fld>
            <a:endParaRPr lang="it-IT"/>
          </a:p>
        </p:txBody>
      </p:sp>
    </p:spTree>
    <p:extLst>
      <p:ext uri="{BB962C8B-B14F-4D97-AF65-F5344CB8AC3E}">
        <p14:creationId xmlns:p14="http://schemas.microsoft.com/office/powerpoint/2010/main" val="804779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F8A7BDA-C028-459B-ABCA-9CEB33D175B5}" type="datetimeFigureOut">
              <a:rPr lang="it-IT" smtClean="0"/>
              <a:t>02/02/2022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25DBD09-AA39-4D87-9A3E-6848AB906095}" type="slidenum">
              <a:rPr lang="it-IT" smtClean="0"/>
              <a:t>‹N›</a:t>
            </a:fld>
            <a:endParaRPr lang="it-IT"/>
          </a:p>
        </p:txBody>
      </p:sp>
    </p:spTree>
    <p:extLst>
      <p:ext uri="{BB962C8B-B14F-4D97-AF65-F5344CB8AC3E}">
        <p14:creationId xmlns:p14="http://schemas.microsoft.com/office/powerpoint/2010/main" val="515659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F8A7BDA-C028-459B-ABCA-9CEB33D175B5}" type="datetimeFigureOut">
              <a:rPr lang="it-IT" smtClean="0"/>
              <a:t>02/02/2022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25DBD09-AA39-4D87-9A3E-6848AB906095}" type="slidenum">
              <a:rPr lang="it-IT" smtClean="0"/>
              <a:t>‹N›</a:t>
            </a:fld>
            <a:endParaRPr lang="it-IT"/>
          </a:p>
        </p:txBody>
      </p:sp>
    </p:spTree>
    <p:extLst>
      <p:ext uri="{BB962C8B-B14F-4D97-AF65-F5344CB8AC3E}">
        <p14:creationId xmlns:p14="http://schemas.microsoft.com/office/powerpoint/2010/main" val="736019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2F8A7BDA-C028-459B-ABCA-9CEB33D175B5}" type="datetimeFigureOut">
              <a:rPr lang="it-IT" smtClean="0"/>
              <a:t>02/02/2022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25DBD09-AA39-4D87-9A3E-6848AB906095}" type="slidenum">
              <a:rPr lang="it-IT" smtClean="0"/>
              <a:t>‹N›</a:t>
            </a:fld>
            <a:endParaRPr lang="it-IT"/>
          </a:p>
        </p:txBody>
      </p:sp>
    </p:spTree>
    <p:extLst>
      <p:ext uri="{BB962C8B-B14F-4D97-AF65-F5344CB8AC3E}">
        <p14:creationId xmlns:p14="http://schemas.microsoft.com/office/powerpoint/2010/main" val="4076485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2F8A7BDA-C028-459B-ABCA-9CEB33D175B5}" type="datetimeFigureOut">
              <a:rPr lang="it-IT" smtClean="0"/>
              <a:t>02/02/2022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25DBD09-AA39-4D87-9A3E-6848AB906095}" type="slidenum">
              <a:rPr lang="it-IT" smtClean="0"/>
              <a:t>‹N›</a:t>
            </a:fld>
            <a:endParaRPr lang="it-IT"/>
          </a:p>
        </p:txBody>
      </p:sp>
    </p:spTree>
    <p:extLst>
      <p:ext uri="{BB962C8B-B14F-4D97-AF65-F5344CB8AC3E}">
        <p14:creationId xmlns:p14="http://schemas.microsoft.com/office/powerpoint/2010/main" val="1706555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2F8A7BDA-C028-459B-ABCA-9CEB33D175B5}" type="datetimeFigureOut">
              <a:rPr lang="it-IT" smtClean="0"/>
              <a:t>02/02/2022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25DBD09-AA39-4D87-9A3E-6848AB906095}" type="slidenum">
              <a:rPr lang="it-IT" smtClean="0"/>
              <a:t>‹N›</a:t>
            </a:fld>
            <a:endParaRPr lang="it-IT"/>
          </a:p>
        </p:txBody>
      </p:sp>
    </p:spTree>
    <p:extLst>
      <p:ext uri="{BB962C8B-B14F-4D97-AF65-F5344CB8AC3E}">
        <p14:creationId xmlns:p14="http://schemas.microsoft.com/office/powerpoint/2010/main" val="1368552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2F8A7BDA-C028-459B-ABCA-9CEB33D175B5}" type="datetimeFigureOut">
              <a:rPr lang="it-IT" smtClean="0"/>
              <a:t>02/02/2022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25DBD09-AA39-4D87-9A3E-6848AB906095}" type="slidenum">
              <a:rPr lang="it-IT" smtClean="0"/>
              <a:t>‹N›</a:t>
            </a:fld>
            <a:endParaRPr lang="it-IT"/>
          </a:p>
        </p:txBody>
      </p:sp>
    </p:spTree>
    <p:extLst>
      <p:ext uri="{BB962C8B-B14F-4D97-AF65-F5344CB8AC3E}">
        <p14:creationId xmlns:p14="http://schemas.microsoft.com/office/powerpoint/2010/main" val="1010641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8A7BDA-C028-459B-ABCA-9CEB33D175B5}" type="datetimeFigureOut">
              <a:rPr lang="it-IT" smtClean="0"/>
              <a:t>02/02/2022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F25DBD09-AA39-4D87-9A3E-6848AB906095}" type="slidenum">
              <a:rPr lang="it-IT" smtClean="0"/>
              <a:t>‹N›</a:t>
            </a:fld>
            <a:endParaRPr lang="it-IT"/>
          </a:p>
        </p:txBody>
      </p:sp>
    </p:spTree>
    <p:extLst>
      <p:ext uri="{BB962C8B-B14F-4D97-AF65-F5344CB8AC3E}">
        <p14:creationId xmlns:p14="http://schemas.microsoft.com/office/powerpoint/2010/main" val="1043252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2F8A7BDA-C028-459B-ABCA-9CEB33D175B5}" type="datetimeFigureOut">
              <a:rPr lang="it-IT" smtClean="0"/>
              <a:t>02/02/2022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25DBD09-AA39-4D87-9A3E-6848AB906095}" type="slidenum">
              <a:rPr lang="it-IT" smtClean="0"/>
              <a:t>‹N›</a:t>
            </a:fld>
            <a:endParaRPr lang="it-IT"/>
          </a:p>
        </p:txBody>
      </p:sp>
    </p:spTree>
    <p:extLst>
      <p:ext uri="{BB962C8B-B14F-4D97-AF65-F5344CB8AC3E}">
        <p14:creationId xmlns:p14="http://schemas.microsoft.com/office/powerpoint/2010/main" val="3800661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2F8A7BDA-C028-459B-ABCA-9CEB33D175B5}" type="datetimeFigureOut">
              <a:rPr lang="it-IT" smtClean="0"/>
              <a:t>02/02/2022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25DBD09-AA39-4D87-9A3E-6848AB906095}" type="slidenum">
              <a:rPr lang="it-IT" smtClean="0"/>
              <a:t>‹N›</a:t>
            </a:fld>
            <a:endParaRPr lang="it-IT"/>
          </a:p>
        </p:txBody>
      </p:sp>
    </p:spTree>
    <p:extLst>
      <p:ext uri="{BB962C8B-B14F-4D97-AF65-F5344CB8AC3E}">
        <p14:creationId xmlns:p14="http://schemas.microsoft.com/office/powerpoint/2010/main" val="3457235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8A7BDA-C028-459B-ABCA-9CEB33D175B5}" type="datetimeFigureOut">
              <a:rPr lang="it-IT" smtClean="0"/>
              <a:t>02/02/2022</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DBD09-AA39-4D87-9A3E-6848AB906095}" type="slidenum">
              <a:rPr lang="it-IT" smtClean="0"/>
              <a:t>‹N›</a:t>
            </a:fld>
            <a:endParaRPr lang="it-IT"/>
          </a:p>
        </p:txBody>
      </p:sp>
    </p:spTree>
    <p:extLst>
      <p:ext uri="{BB962C8B-B14F-4D97-AF65-F5344CB8AC3E}">
        <p14:creationId xmlns:p14="http://schemas.microsoft.com/office/powerpoint/2010/main" val="207736339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smart.comune.genova.it/contenuti/commissioni-mensa"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FB0DF4-030C-4460-A301-8210AC3E2095}"/>
              </a:ext>
            </a:extLst>
          </p:cNvPr>
          <p:cNvSpPr>
            <a:spLocks noGrp="1"/>
          </p:cNvSpPr>
          <p:nvPr>
            <p:ph type="title"/>
          </p:nvPr>
        </p:nvSpPr>
        <p:spPr>
          <a:xfrm>
            <a:off x="549812" y="2057429"/>
            <a:ext cx="11227191" cy="3543733"/>
          </a:xfrm>
        </p:spPr>
        <p:txBody>
          <a:bodyPr>
            <a:noAutofit/>
          </a:bodyPr>
          <a:lstStyle/>
          <a:p>
            <a:pPr algn="ctr"/>
            <a:br>
              <a:rPr lang="it-IT" sz="4800" b="1" dirty="0">
                <a:latin typeface="Bahnschrift SemiBold Condensed" panose="020B0502040204020203" pitchFamily="34" charset="0"/>
              </a:rPr>
            </a:br>
            <a:br>
              <a:rPr lang="it-IT" sz="4800" b="1" dirty="0">
                <a:latin typeface="Bahnschrift SemiBold Condensed" panose="020B0502040204020203" pitchFamily="34" charset="0"/>
              </a:rPr>
            </a:br>
            <a:r>
              <a:rPr lang="it-IT" sz="5000" b="1">
                <a:solidFill>
                  <a:srgbClr val="00B050"/>
                </a:solidFill>
                <a:latin typeface="Bahnschrift SemiBold Condensed" panose="020B0502040204020203" pitchFamily="34" charset="0"/>
              </a:rPr>
              <a:t>COMMISSIONI MENSA</a:t>
            </a:r>
            <a:br>
              <a:rPr lang="it-IT" sz="5000" b="1" dirty="0">
                <a:solidFill>
                  <a:srgbClr val="00B050"/>
                </a:solidFill>
                <a:latin typeface="Bahnschrift SemiBold Condensed" panose="020B0502040204020203" pitchFamily="34" charset="0"/>
              </a:rPr>
            </a:br>
            <a:r>
              <a:rPr lang="it-IT" sz="5000" b="1" dirty="0">
                <a:solidFill>
                  <a:srgbClr val="00B050"/>
                </a:solidFill>
                <a:latin typeface="Bahnschrift SemiBold Condensed" panose="020B0502040204020203" pitchFamily="34" charset="0"/>
              </a:rPr>
              <a:t>2° MODULO FORMATIVO </a:t>
            </a:r>
            <a:br>
              <a:rPr lang="it-IT" sz="5000" b="1" dirty="0">
                <a:solidFill>
                  <a:srgbClr val="00B050"/>
                </a:solidFill>
                <a:latin typeface="Bahnschrift SemiBold Condensed" panose="020B0502040204020203" pitchFamily="34" charset="0"/>
              </a:rPr>
            </a:br>
            <a:br>
              <a:rPr lang="it-IT" sz="5000" b="1" dirty="0">
                <a:solidFill>
                  <a:srgbClr val="00B050"/>
                </a:solidFill>
                <a:latin typeface="Bahnschrift SemiBold Condensed" panose="020B0502040204020203" pitchFamily="34" charset="0"/>
              </a:rPr>
            </a:br>
            <a:r>
              <a:rPr lang="it-IT" sz="5000" b="1" dirty="0">
                <a:solidFill>
                  <a:srgbClr val="00B050"/>
                </a:solidFill>
                <a:latin typeface="Bahnschrift SemiBold Condensed" panose="020B0502040204020203" pitchFamily="34" charset="0"/>
              </a:rPr>
              <a:t>IL REGOLAMENTO</a:t>
            </a:r>
          </a:p>
        </p:txBody>
      </p:sp>
      <p:sp>
        <p:nvSpPr>
          <p:cNvPr id="4" name="CasellaDiTesto 3">
            <a:extLst>
              <a:ext uri="{FF2B5EF4-FFF2-40B4-BE49-F238E27FC236}">
                <a16:creationId xmlns:a16="http://schemas.microsoft.com/office/drawing/2014/main" id="{54B1D08E-7F07-45B5-991C-AA343BC8E06A}"/>
              </a:ext>
            </a:extLst>
          </p:cNvPr>
          <p:cNvSpPr txBox="1"/>
          <p:nvPr/>
        </p:nvSpPr>
        <p:spPr>
          <a:xfrm>
            <a:off x="1142360" y="1071660"/>
            <a:ext cx="10634643" cy="646331"/>
          </a:xfrm>
          <a:prstGeom prst="rect">
            <a:avLst/>
          </a:prstGeom>
          <a:noFill/>
        </p:spPr>
        <p:txBody>
          <a:bodyPr wrap="none" rtlCol="0">
            <a:spAutoFit/>
          </a:bodyPr>
          <a:lstStyle/>
          <a:p>
            <a:pPr algn="ctr"/>
            <a:r>
              <a:rPr lang="it-IT" dirty="0">
                <a:solidFill>
                  <a:schemeClr val="tx1">
                    <a:lumMod val="75000"/>
                    <a:lumOff val="25000"/>
                  </a:schemeClr>
                </a:solidFill>
                <a:latin typeface="Bahnschrift SemiBold" panose="020B0502040204020203" pitchFamily="34" charset="0"/>
              </a:rPr>
              <a:t>Comune di Genova – Direzione Politiche dell’Istruzione per le Nuove Generazioni e Politiche Giovanile</a:t>
            </a:r>
          </a:p>
          <a:p>
            <a:pPr algn="ctr"/>
            <a:r>
              <a:rPr lang="it-IT" dirty="0">
                <a:solidFill>
                  <a:schemeClr val="tx1">
                    <a:lumMod val="75000"/>
                    <a:lumOff val="25000"/>
                  </a:schemeClr>
                </a:solidFill>
                <a:latin typeface="Bahnschrift SemiBold" panose="020B0502040204020203" pitchFamily="34" charset="0"/>
              </a:rPr>
              <a:t>Servizi di Ristorazione Scolastica</a:t>
            </a:r>
          </a:p>
        </p:txBody>
      </p:sp>
      <p:pic>
        <p:nvPicPr>
          <p:cNvPr id="6" name="Immagine 5">
            <a:extLst>
              <a:ext uri="{FF2B5EF4-FFF2-40B4-BE49-F238E27FC236}">
                <a16:creationId xmlns:a16="http://schemas.microsoft.com/office/drawing/2014/main" id="{F752FEB7-4C1B-42FC-8747-4799A521CB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6834" y="216273"/>
            <a:ext cx="590550" cy="723900"/>
          </a:xfrm>
          <a:prstGeom prst="rect">
            <a:avLst/>
          </a:prstGeom>
        </p:spPr>
      </p:pic>
    </p:spTree>
    <p:extLst>
      <p:ext uri="{BB962C8B-B14F-4D97-AF65-F5344CB8AC3E}">
        <p14:creationId xmlns:p14="http://schemas.microsoft.com/office/powerpoint/2010/main" val="3515597497"/>
      </p:ext>
    </p:extLst>
  </p:cSld>
  <p:clrMapOvr>
    <a:masterClrMapping/>
  </p:clrMapOvr>
  <mc:AlternateContent xmlns:mc="http://schemas.openxmlformats.org/markup-compatibility/2006" xmlns:p14="http://schemas.microsoft.com/office/powerpoint/2010/main">
    <mc:Choice Requires="p14">
      <p:transition spd="slow" p14:dur="2000" advTm="62980"/>
    </mc:Choice>
    <mc:Fallback xmlns="">
      <p:transition spd="slow" advTm="6298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D930C1-E8AC-487B-AB6F-E704978D85FF}"/>
              </a:ext>
            </a:extLst>
          </p:cNvPr>
          <p:cNvSpPr>
            <a:spLocks noGrp="1"/>
          </p:cNvSpPr>
          <p:nvPr>
            <p:ph type="title"/>
          </p:nvPr>
        </p:nvSpPr>
        <p:spPr>
          <a:xfrm>
            <a:off x="0" y="1"/>
            <a:ext cx="12192000" cy="1097280"/>
          </a:xfrm>
          <a:solidFill>
            <a:srgbClr val="FFCCFF"/>
          </a:solidFill>
          <a:ln>
            <a:solidFill>
              <a:srgbClr val="FFCCFF"/>
            </a:solidFill>
          </a:ln>
        </p:spPr>
        <p:txBody>
          <a:bodyPr>
            <a:normAutofit/>
          </a:bodyPr>
          <a:lstStyle/>
          <a:p>
            <a:r>
              <a:rPr lang="it-IT" sz="2800" b="1" dirty="0">
                <a:solidFill>
                  <a:srgbClr val="00000A"/>
                </a:solidFill>
                <a:effectLst/>
                <a:latin typeface="Bahnschrift SemiBold" panose="020B0502040204020203" pitchFamily="34" charset="0"/>
                <a:ea typeface="Calibri" panose="020F0502020204030204" pitchFamily="34" charset="0"/>
                <a:cs typeface="Garamond" panose="02020404030301010803" pitchFamily="18" charset="0"/>
              </a:rPr>
              <a:t>ART. 4 REQUISITI DI PARTECIPAZIONE E IMPEGNI DEI COMPONENTI DELLE COMMISSIONI MENSA</a:t>
            </a:r>
            <a:endParaRPr lang="it-IT" sz="2800" dirty="0">
              <a:latin typeface="Bahnschrift SemiBold" panose="020B0502040204020203" pitchFamily="34" charset="0"/>
            </a:endParaRPr>
          </a:p>
        </p:txBody>
      </p:sp>
      <p:sp>
        <p:nvSpPr>
          <p:cNvPr id="3" name="Segnaposto contenuto 2">
            <a:extLst>
              <a:ext uri="{FF2B5EF4-FFF2-40B4-BE49-F238E27FC236}">
                <a16:creationId xmlns:a16="http://schemas.microsoft.com/office/drawing/2014/main" id="{FF8701CE-341B-45C7-AAAE-1848BFBD655A}"/>
              </a:ext>
            </a:extLst>
          </p:cNvPr>
          <p:cNvSpPr>
            <a:spLocks noGrp="1"/>
          </p:cNvSpPr>
          <p:nvPr>
            <p:ph idx="1"/>
          </p:nvPr>
        </p:nvSpPr>
        <p:spPr>
          <a:xfrm>
            <a:off x="0" y="1097280"/>
            <a:ext cx="12192000" cy="5760719"/>
          </a:xfrm>
          <a:solidFill>
            <a:schemeClr val="accent4">
              <a:lumMod val="40000"/>
              <a:lumOff val="60000"/>
            </a:schemeClr>
          </a:solidFill>
        </p:spPr>
        <p:txBody>
          <a:bodyPr>
            <a:normAutofit/>
          </a:bodyPr>
          <a:lstStyle/>
          <a:p>
            <a:pPr marL="0" marR="431800" lvl="0" indent="0" algn="just">
              <a:spcAft>
                <a:spcPts val="800"/>
              </a:spcAft>
              <a:buNone/>
            </a:pPr>
            <a:endParaRPr lang="it-IT" sz="2400" dirty="0">
              <a:solidFill>
                <a:srgbClr val="00000A"/>
              </a:solidFill>
              <a:effectLst/>
              <a:latin typeface="Bahnschrift Light SemiCondensed" panose="020B0502040204020203" pitchFamily="34" charset="0"/>
              <a:ea typeface="Calibri" panose="020F0502020204030204" pitchFamily="34" charset="0"/>
              <a:cs typeface="Garamond" panose="02020404030301010803" pitchFamily="18" charset="0"/>
            </a:endParaRPr>
          </a:p>
          <a:p>
            <a:pPr marL="0" marR="431800" lvl="0" indent="0" algn="just">
              <a:spcAft>
                <a:spcPts val="800"/>
              </a:spcAft>
              <a:buNone/>
            </a:pPr>
            <a:r>
              <a:rPr lang="it-IT" sz="2400" dirty="0">
                <a:solidFill>
                  <a:srgbClr val="00000A"/>
                </a:solidFill>
                <a:effectLst/>
                <a:latin typeface="Bahnschrift Light SemiCondensed" panose="020B0502040204020203" pitchFamily="34" charset="0"/>
                <a:ea typeface="Calibri" panose="020F0502020204030204" pitchFamily="34" charset="0"/>
                <a:cs typeface="Garamond" panose="02020404030301010803" pitchFamily="18" charset="0"/>
              </a:rPr>
              <a:t>f) devono assolvere l’incarico per il quale ricevono la nomina con senso di responsabilità, motivazione, collaborazione nei confronti del Comune di Genova e dell’utenza e dovranno agire per assicurare il miglioramento del Servizio di Ristorazione, come da dichiarazione d’impegno sottoscritta all’atto della presentazione della propria candidatura;</a:t>
            </a:r>
          </a:p>
          <a:p>
            <a:pPr marL="0" marR="431800" lvl="0" indent="0" algn="just">
              <a:spcAft>
                <a:spcPts val="800"/>
              </a:spcAft>
              <a:buNone/>
            </a:pPr>
            <a:r>
              <a:rPr lang="it-IT" sz="2400" dirty="0">
                <a:solidFill>
                  <a:srgbClr val="00000A"/>
                </a:solidFill>
                <a:effectLst/>
                <a:latin typeface="Bahnschrift Light SemiCondensed" panose="020B0502040204020203" pitchFamily="34" charset="0"/>
                <a:ea typeface="Calibri" panose="020F0502020204030204" pitchFamily="34" charset="0"/>
                <a:cs typeface="Garamond" panose="02020404030301010803" pitchFamily="18" charset="0"/>
              </a:rPr>
              <a:t>g) devono dichiarare ai sensi del DPR 445/2000  la propria situazione vaccinale. In ogni caso devono assolvere all’obbligo di vaccinazioni eventualmente previsto dalla normativa vigente;</a:t>
            </a:r>
          </a:p>
          <a:p>
            <a:pPr marL="0" marR="431800" lvl="0" indent="0" algn="just">
              <a:spcAft>
                <a:spcPts val="800"/>
              </a:spcAft>
              <a:buNone/>
            </a:pPr>
            <a:r>
              <a:rPr lang="it-IT" sz="2400" dirty="0">
                <a:solidFill>
                  <a:srgbClr val="00000A"/>
                </a:solidFill>
                <a:effectLst/>
                <a:latin typeface="Bahnschrift Light SemiCondensed" panose="020B0502040204020203" pitchFamily="34" charset="0"/>
                <a:ea typeface="Calibri" panose="020F0502020204030204" pitchFamily="34" charset="0"/>
                <a:cs typeface="Garamond" panose="02020404030301010803" pitchFamily="18" charset="0"/>
              </a:rPr>
              <a:t>h) devono assolvere l’incarico per il quale ricevono la nomina nel rispetto ed in coerenza di quanto prescritto dal presente Regolamento, dai Regolamenti Comunali pertinenti al settore della ristorazione scolastica (igiene, pubblica sicurezza etc.), nonché dalle linee di indirizzo nazionale e regionale per la Ristorazione Scolastica, dalla Carta del Servizio di Ristorazione Scolastica e di tutte le indicazioni e prescrizioni rese dal Comune di Genova mediante propri atti e/o determinazioni dirigenziali esistenti all’atto della nomina;</a:t>
            </a:r>
          </a:p>
          <a:p>
            <a:endParaRPr lang="it-IT" dirty="0"/>
          </a:p>
        </p:txBody>
      </p:sp>
    </p:spTree>
    <p:extLst>
      <p:ext uri="{BB962C8B-B14F-4D97-AF65-F5344CB8AC3E}">
        <p14:creationId xmlns:p14="http://schemas.microsoft.com/office/powerpoint/2010/main" val="277364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B87418-AB0F-49FA-B6BC-7C2C56A39790}"/>
              </a:ext>
            </a:extLst>
          </p:cNvPr>
          <p:cNvSpPr>
            <a:spLocks noGrp="1"/>
          </p:cNvSpPr>
          <p:nvPr>
            <p:ph type="title"/>
          </p:nvPr>
        </p:nvSpPr>
        <p:spPr>
          <a:xfrm>
            <a:off x="0" y="1"/>
            <a:ext cx="12192000" cy="867102"/>
          </a:xfrm>
          <a:solidFill>
            <a:srgbClr val="FFCCFF"/>
          </a:solidFill>
        </p:spPr>
        <p:txBody>
          <a:bodyPr>
            <a:normAutofit/>
          </a:bodyPr>
          <a:lstStyle/>
          <a:p>
            <a:r>
              <a:rPr lang="it-IT" sz="2700" b="1" dirty="0">
                <a:solidFill>
                  <a:schemeClr val="tx1">
                    <a:lumMod val="75000"/>
                    <a:lumOff val="25000"/>
                  </a:schemeClr>
                </a:solidFill>
                <a:effectLst/>
                <a:latin typeface="Bahnschrift SemiBold" panose="020B0502040204020203" pitchFamily="34" charset="0"/>
                <a:ea typeface="Calibri" panose="020F0502020204030204" pitchFamily="34" charset="0"/>
                <a:cs typeface="Garamond" panose="02020404030301010803" pitchFamily="18" charset="0"/>
              </a:rPr>
              <a:t>ART. 4 REQUISITI DI PARTECIPAZIONE E IMPEGNI DEI COMPONENTI </a:t>
            </a:r>
            <a:r>
              <a:rPr lang="it-IT" sz="2800" b="1" dirty="0">
                <a:solidFill>
                  <a:schemeClr val="tx1">
                    <a:lumMod val="75000"/>
                    <a:lumOff val="25000"/>
                  </a:schemeClr>
                </a:solidFill>
                <a:effectLst/>
                <a:latin typeface="Bahnschrift SemiBold" panose="020B0502040204020203" pitchFamily="34" charset="0"/>
                <a:ea typeface="Calibri" panose="020F0502020204030204" pitchFamily="34" charset="0"/>
                <a:cs typeface="Garamond" panose="02020404030301010803" pitchFamily="18" charset="0"/>
              </a:rPr>
              <a:t>DELLE </a:t>
            </a:r>
            <a:r>
              <a:rPr lang="it-IT" sz="2700" b="1" dirty="0">
                <a:solidFill>
                  <a:schemeClr val="tx1">
                    <a:lumMod val="75000"/>
                    <a:lumOff val="25000"/>
                  </a:schemeClr>
                </a:solidFill>
                <a:latin typeface="Bahnschrift SemiBold" panose="020B0502040204020203" pitchFamily="34" charset="0"/>
              </a:rPr>
              <a:t>COMMISSIONI MENSA</a:t>
            </a:r>
          </a:p>
        </p:txBody>
      </p:sp>
      <p:sp>
        <p:nvSpPr>
          <p:cNvPr id="3" name="Segnaposto contenuto 2">
            <a:extLst>
              <a:ext uri="{FF2B5EF4-FFF2-40B4-BE49-F238E27FC236}">
                <a16:creationId xmlns:a16="http://schemas.microsoft.com/office/drawing/2014/main" id="{6A79C6FC-79E2-4AE7-9B62-225BDC2E8A83}"/>
              </a:ext>
            </a:extLst>
          </p:cNvPr>
          <p:cNvSpPr>
            <a:spLocks noGrp="1"/>
          </p:cNvSpPr>
          <p:nvPr>
            <p:ph idx="1"/>
          </p:nvPr>
        </p:nvSpPr>
        <p:spPr>
          <a:xfrm>
            <a:off x="0" y="857513"/>
            <a:ext cx="12192000" cy="6000486"/>
          </a:xfrm>
          <a:solidFill>
            <a:schemeClr val="accent4">
              <a:lumMod val="40000"/>
              <a:lumOff val="60000"/>
            </a:schemeClr>
          </a:solidFill>
        </p:spPr>
        <p:txBody>
          <a:bodyPr>
            <a:noAutofit/>
          </a:bodyPr>
          <a:lstStyle/>
          <a:p>
            <a:pPr marL="514350" marR="431800" lvl="0" indent="-514350" algn="just">
              <a:lnSpc>
                <a:spcPct val="100000"/>
              </a:lnSpc>
              <a:spcBef>
                <a:spcPts val="600"/>
              </a:spcBef>
              <a:spcAft>
                <a:spcPts val="600"/>
              </a:spcAft>
              <a:buAutoNum type="romanLcParenR"/>
            </a:pPr>
            <a:r>
              <a:rPr lang="it-IT" sz="22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devono impegnarsi a partecipare a modulo formativo dedicato al ruolo da ricoprire ed avente ad oggetto i temi propri della ristorazione scolastica (a titolo esemplificativo, alimentazione, sicurezza alimentare, normative igienico sanitaria, etc.) fornendo, all’esito, evidenza documentale della frequenza. Tale formazione è gratuita e sarà organizzata a cura del Servizio di Ristorazione del Comune di Genova;</a:t>
            </a:r>
          </a:p>
          <a:p>
            <a:pPr marL="0" marR="431800" lvl="0" indent="0" algn="just">
              <a:lnSpc>
                <a:spcPct val="100000"/>
              </a:lnSpc>
              <a:spcBef>
                <a:spcPts val="600"/>
              </a:spcBef>
              <a:spcAft>
                <a:spcPts val="600"/>
              </a:spcAft>
              <a:buNone/>
            </a:pPr>
            <a:r>
              <a:rPr lang="it-IT" sz="2200" dirty="0">
                <a:solidFill>
                  <a:schemeClr val="tx1">
                    <a:lumMod val="75000"/>
                    <a:lumOff val="25000"/>
                  </a:schemeClr>
                </a:solidFill>
                <a:latin typeface="Bahnschrift Light SemiCondensed" panose="020B0502040204020203" pitchFamily="34" charset="0"/>
                <a:ea typeface="Calibri" panose="020F0502020204030204" pitchFamily="34" charset="0"/>
                <a:cs typeface="Garamond" panose="02020404030301010803" pitchFamily="18" charset="0"/>
              </a:rPr>
              <a:t>l)   </a:t>
            </a:r>
            <a:r>
              <a:rPr lang="it-IT" sz="22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devono impegnarsi a redigere il verbale a seguito dell’attività di monitoraggio.</a:t>
            </a:r>
          </a:p>
          <a:p>
            <a:pPr marL="457200" marR="467995" lvl="0" indent="-457200" algn="just">
              <a:lnSpc>
                <a:spcPct val="100000"/>
              </a:lnSpc>
              <a:spcBef>
                <a:spcPts val="600"/>
              </a:spcBef>
              <a:spcAft>
                <a:spcPts val="600"/>
              </a:spcAft>
              <a:buClr>
                <a:srgbClr val="00000A"/>
              </a:buClr>
              <a:buAutoNum type="arabicPeriod" startAt="2"/>
            </a:pPr>
            <a:r>
              <a:rPr lang="it-IT" sz="22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I componenti della Commissione Mensa, all’atto della presentazione della propria candidatura, su modulistica predisposta dal Comune di Genova, devono sottoscrivere dichiarazione sostitutiva dell’atto di notorietà ai sensi del D.P.R. 445/2000 circa  l’iscrizione del proprio figlio al servizio scolastico ed alla fruizione del servizio di ristorazione scolastica di cui alla lettera a), circa l’assenza di morosità di cui alla lettera b), circa l’assenza degli incarichi di cui alla lettera c), circa l’assenza delle situazioni di cui alla lettera d), l’assenza dei precedenti giudiziari di cui alla lettera e), l'adempimento all'obbligo vaccinale o la sua esclusione nelle ipotesi di cui alla lettera g) e devono sottoscrivere la dichiarazione d’impegno di cui alle lettere f), h), i) e j). </a:t>
            </a:r>
          </a:p>
          <a:p>
            <a:pPr marL="457200" marR="467995" lvl="0" indent="-457200" algn="just">
              <a:spcAft>
                <a:spcPts val="800"/>
              </a:spcAft>
              <a:buClr>
                <a:srgbClr val="00000A"/>
              </a:buClr>
              <a:buAutoNum type="arabicPeriod" startAt="2"/>
            </a:pPr>
            <a:r>
              <a:rPr lang="it-IT" sz="22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Le suddette dichiarazioni sostitutive saranno oggetto di controlli a campione da parte dell’Amministrazione Comunale come disposto dal D.P.R. 445/2000.</a:t>
            </a:r>
          </a:p>
          <a:p>
            <a:endParaRPr lang="it-IT" sz="2400" dirty="0"/>
          </a:p>
        </p:txBody>
      </p:sp>
    </p:spTree>
    <p:extLst>
      <p:ext uri="{BB962C8B-B14F-4D97-AF65-F5344CB8AC3E}">
        <p14:creationId xmlns:p14="http://schemas.microsoft.com/office/powerpoint/2010/main" val="4173475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FC4D08-EE8C-461C-87A9-6C7AC5CE7F1E}"/>
              </a:ext>
            </a:extLst>
          </p:cNvPr>
          <p:cNvSpPr>
            <a:spLocks noGrp="1"/>
          </p:cNvSpPr>
          <p:nvPr>
            <p:ph type="title"/>
          </p:nvPr>
        </p:nvSpPr>
        <p:spPr>
          <a:xfrm>
            <a:off x="0" y="1"/>
            <a:ext cx="12191999" cy="1825624"/>
          </a:xfrm>
          <a:solidFill>
            <a:srgbClr val="FFCCFF"/>
          </a:solidFill>
        </p:spPr>
        <p:txBody>
          <a:bodyPr>
            <a:normAutofit/>
          </a:bodyPr>
          <a:lstStyle/>
          <a:p>
            <a:r>
              <a:rPr lang="it-IT" sz="2800" b="1" dirty="0">
                <a:solidFill>
                  <a:schemeClr val="tx1">
                    <a:lumMod val="75000"/>
                    <a:lumOff val="25000"/>
                  </a:schemeClr>
                </a:solidFill>
                <a:effectLst/>
                <a:latin typeface="Bahnschrift SemiBold" panose="020B0502040204020203" pitchFamily="34" charset="0"/>
                <a:ea typeface="Calibri" panose="020F0502020204030204" pitchFamily="34" charset="0"/>
                <a:cs typeface="Garamond" panose="02020404030301010803" pitchFamily="18" charset="0"/>
              </a:rPr>
              <a:t>ART. 5 ISTITUZIONE DELLA COMMISSIONE MENSA</a:t>
            </a:r>
            <a:br>
              <a:rPr lang="it-IT" sz="2800" dirty="0">
                <a:solidFill>
                  <a:srgbClr val="00000A"/>
                </a:solidFill>
                <a:effectLst/>
                <a:latin typeface="Garamond" panose="02020404030301010803" pitchFamily="18" charset="0"/>
                <a:ea typeface="Calibri" panose="020F0502020204030204" pitchFamily="34" charset="0"/>
              </a:rPr>
            </a:br>
            <a:endParaRPr lang="it-IT" sz="2800" dirty="0">
              <a:latin typeface="Garamond" panose="02020404030301010803" pitchFamily="18" charset="0"/>
            </a:endParaRPr>
          </a:p>
        </p:txBody>
      </p:sp>
      <p:sp>
        <p:nvSpPr>
          <p:cNvPr id="3" name="Segnaposto contenuto 2">
            <a:extLst>
              <a:ext uri="{FF2B5EF4-FFF2-40B4-BE49-F238E27FC236}">
                <a16:creationId xmlns:a16="http://schemas.microsoft.com/office/drawing/2014/main" id="{136EC9F5-F014-4119-AC86-A6024F7FFBDF}"/>
              </a:ext>
            </a:extLst>
          </p:cNvPr>
          <p:cNvSpPr>
            <a:spLocks noGrp="1"/>
          </p:cNvSpPr>
          <p:nvPr>
            <p:ph idx="1"/>
          </p:nvPr>
        </p:nvSpPr>
        <p:spPr>
          <a:xfrm>
            <a:off x="-1" y="1825624"/>
            <a:ext cx="12191999" cy="5032375"/>
          </a:xfrm>
          <a:solidFill>
            <a:schemeClr val="accent4">
              <a:lumMod val="40000"/>
              <a:lumOff val="60000"/>
            </a:schemeClr>
          </a:solidFill>
        </p:spPr>
        <p:txBody>
          <a:bodyPr/>
          <a:lstStyle/>
          <a:p>
            <a:endParaRPr lang="it-IT" sz="2400" dirty="0">
              <a:solidFill>
                <a:srgbClr val="00000A"/>
              </a:solidFill>
              <a:effectLst/>
              <a:latin typeface="Bahnschrift Light SemiCondensed" panose="020B0502040204020203" pitchFamily="34" charset="0"/>
              <a:ea typeface="Calibri" panose="020F0502020204030204" pitchFamily="34" charset="0"/>
              <a:cs typeface="Garamond" panose="02020404030301010803" pitchFamily="18" charset="0"/>
            </a:endParaRPr>
          </a:p>
          <a:p>
            <a:endParaRPr lang="it-IT" sz="2400" dirty="0">
              <a:solidFill>
                <a:srgbClr val="00000A"/>
              </a:solidFill>
              <a:latin typeface="Bahnschrift Light SemiCondensed" panose="020B0502040204020203" pitchFamily="34" charset="0"/>
              <a:ea typeface="Calibri" panose="020F0502020204030204" pitchFamily="34" charset="0"/>
              <a:cs typeface="Garamond" panose="02020404030301010803" pitchFamily="18" charset="0"/>
            </a:endParaRPr>
          </a:p>
          <a:p>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Per ogni Istituto Comprensivo Statale (Scuole dell’Infanzia Statali, Scuole Primarie e Secondarie di primo grado) e per ogni Ambito Territoriale - Gestione Scuole Comunali è istituita una sola ed unica Commissione Mensa, con compiti e funzioni esercitabili nei confronti dei punti di erogazione del servizio di Ristorazione facenti parte dell’Ambito Territoriale - Gestione Scuole Comunali o dell’Istituto Comprensivo Statale.</a:t>
            </a:r>
            <a:endPar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129463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6C2C64-8344-410C-9B17-3B71B67F085C}"/>
              </a:ext>
            </a:extLst>
          </p:cNvPr>
          <p:cNvSpPr>
            <a:spLocks noGrp="1"/>
          </p:cNvSpPr>
          <p:nvPr>
            <p:ph type="title"/>
          </p:nvPr>
        </p:nvSpPr>
        <p:spPr>
          <a:xfrm>
            <a:off x="0" y="1"/>
            <a:ext cx="12192000" cy="882868"/>
          </a:xfrm>
          <a:solidFill>
            <a:srgbClr val="FFCCFF"/>
          </a:solidFill>
          <a:ln>
            <a:solidFill>
              <a:srgbClr val="FFCCFF"/>
            </a:solidFill>
          </a:ln>
        </p:spPr>
        <p:txBody>
          <a:bodyPr>
            <a:normAutofit/>
          </a:bodyPr>
          <a:lstStyle/>
          <a:p>
            <a:r>
              <a:rPr lang="it-IT" sz="2800" b="1" dirty="0">
                <a:solidFill>
                  <a:schemeClr val="tx1">
                    <a:lumMod val="75000"/>
                    <a:lumOff val="25000"/>
                  </a:schemeClr>
                </a:solidFill>
                <a:effectLst/>
                <a:latin typeface="Bahnschrift SemiBold" panose="020B0502040204020203" pitchFamily="34" charset="0"/>
                <a:ea typeface="Calibri" panose="020F0502020204030204" pitchFamily="34" charset="0"/>
                <a:cs typeface="Garamond" panose="02020404030301010803" pitchFamily="18" charset="0"/>
              </a:rPr>
              <a:t>ART. 6 COMPOSIZIONE</a:t>
            </a:r>
            <a:br>
              <a:rPr lang="it-IT" sz="2800" dirty="0">
                <a:solidFill>
                  <a:srgbClr val="00000A"/>
                </a:solidFill>
                <a:effectLst/>
                <a:latin typeface="Garamond" panose="02020404030301010803" pitchFamily="18" charset="0"/>
                <a:ea typeface="Calibri" panose="020F0502020204030204" pitchFamily="34" charset="0"/>
              </a:rPr>
            </a:br>
            <a:endParaRPr lang="it-IT" sz="2800" dirty="0">
              <a:latin typeface="Garamond" panose="02020404030301010803" pitchFamily="18" charset="0"/>
            </a:endParaRPr>
          </a:p>
        </p:txBody>
      </p:sp>
      <p:sp>
        <p:nvSpPr>
          <p:cNvPr id="3" name="Segnaposto contenuto 2">
            <a:extLst>
              <a:ext uri="{FF2B5EF4-FFF2-40B4-BE49-F238E27FC236}">
                <a16:creationId xmlns:a16="http://schemas.microsoft.com/office/drawing/2014/main" id="{72550FF9-CEE0-41CC-989F-DC0E1DCA6BF3}"/>
              </a:ext>
            </a:extLst>
          </p:cNvPr>
          <p:cNvSpPr>
            <a:spLocks noGrp="1"/>
          </p:cNvSpPr>
          <p:nvPr>
            <p:ph idx="1"/>
          </p:nvPr>
        </p:nvSpPr>
        <p:spPr>
          <a:xfrm>
            <a:off x="0" y="882869"/>
            <a:ext cx="12192000" cy="5975130"/>
          </a:xfrm>
          <a:solidFill>
            <a:schemeClr val="accent4">
              <a:lumMod val="40000"/>
              <a:lumOff val="60000"/>
            </a:schemeClr>
          </a:solidFill>
        </p:spPr>
        <p:txBody>
          <a:bodyPr>
            <a:normAutofit/>
          </a:bodyPr>
          <a:lstStyle/>
          <a:p>
            <a:pPr marL="512100" marR="450215" lvl="0" indent="-457200" algn="just">
              <a:lnSpc>
                <a:spcPct val="110000"/>
              </a:lnSpc>
              <a:spcBef>
                <a:spcPts val="600"/>
              </a:spcBef>
              <a:spcAft>
                <a:spcPts val="600"/>
              </a:spcAft>
              <a:buFont typeface="+mj-lt"/>
              <a:buAutoNum type="arabicPeriod"/>
            </a:pPr>
            <a:r>
              <a:rPr lang="it-IT" sz="21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Il numero massimo dei componenti la Commissione Mensa è calcolato sulla base dei punti di erogazione del servizio per ogni ordine di scuola presente nell’ambito dell’Istituto Comprensivo Statale o dell’Ambito Territoriale - Gestione Scuole Comunali di riferimento.</a:t>
            </a:r>
          </a:p>
          <a:p>
            <a:pPr marL="0" indent="0">
              <a:lnSpc>
                <a:spcPct val="110000"/>
              </a:lnSpc>
              <a:buNone/>
            </a:pPr>
            <a:r>
              <a:rPr lang="it-IT" sz="21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2.    Per “punto di erogazione” si intende il Servizio di Ristorazione di ciascun ordine di scuola rientrante nell’ambito dell’Istituto Comprensivo Statale o dell’Ambito Territoriale - Gestione Scuole Comunali. In caso di condivisione del refettorio tra scuole di ordini differenti, si conteggerà una sede di erogazione per ogni ordine di scuola</a:t>
            </a:r>
          </a:p>
          <a:p>
            <a:pPr marL="0" indent="0">
              <a:buNone/>
            </a:pPr>
            <a:r>
              <a:rPr lang="it-IT" sz="2100" dirty="0">
                <a:solidFill>
                  <a:schemeClr val="tx1">
                    <a:lumMod val="75000"/>
                    <a:lumOff val="25000"/>
                  </a:schemeClr>
                </a:solidFill>
                <a:latin typeface="Bahnschrift Light SemiCondensed" panose="020B0502040204020203" pitchFamily="34" charset="0"/>
              </a:rPr>
              <a:t>3.   La Commissione mensa è costituita da genitori e docenti o educatori secondo le seguenti indicazioni, dettate alfine di garantire la rappresentatività dei plessi facenti parte dell’Istituto Comprensivo Statale o dell’Ambito Territoriale- Gestione Scuole Comunali:</a:t>
            </a:r>
          </a:p>
          <a:p>
            <a:pPr marL="457200" indent="-457200">
              <a:buAutoNum type="alphaLcPeriod"/>
            </a:pPr>
            <a:r>
              <a:rPr lang="it-IT" sz="2100" dirty="0">
                <a:solidFill>
                  <a:schemeClr val="tx1">
                    <a:lumMod val="75000"/>
                    <a:lumOff val="25000"/>
                  </a:schemeClr>
                </a:solidFill>
                <a:latin typeface="Bahnschrift Light SemiCondensed" panose="020B0502040204020203" pitchFamily="34" charset="0"/>
              </a:rPr>
              <a:t>Il numero massimo dei genitori facenti parte della Commissione Mensa è rappresentato dal quadruplo dei punti di erogazione …</a:t>
            </a:r>
          </a:p>
          <a:p>
            <a:pPr marL="457200" indent="-457200">
              <a:buAutoNum type="alphaLcPeriod"/>
            </a:pPr>
            <a:r>
              <a:rPr lang="it-IT" sz="2100" dirty="0">
                <a:solidFill>
                  <a:schemeClr val="tx1">
                    <a:lumMod val="75000"/>
                    <a:lumOff val="25000"/>
                  </a:schemeClr>
                </a:solidFill>
                <a:latin typeface="Bahnschrift Light SemiCondensed" panose="020B0502040204020203" pitchFamily="34" charset="0"/>
              </a:rPr>
              <a:t>Per l’Istituto Comprensivo Statale un docente in servizio per ogni punto di erogazione…</a:t>
            </a:r>
          </a:p>
          <a:p>
            <a:pPr marL="457200" indent="-457200">
              <a:buAutoNum type="alphaLcPeriod"/>
            </a:pPr>
            <a:r>
              <a:rPr lang="it-IT" sz="2100" dirty="0">
                <a:solidFill>
                  <a:schemeClr val="tx1">
                    <a:lumMod val="75000"/>
                    <a:lumOff val="25000"/>
                  </a:schemeClr>
                </a:solidFill>
                <a:latin typeface="Bahnschrift Light SemiCondensed" panose="020B0502040204020203" pitchFamily="34" charset="0"/>
              </a:rPr>
              <a:t>Per le unità di Ambito Territoriale: un educatore o in alternativa, un collaboratore scolastico operanti nel nido d’infanzia o nella scuola dell’infanzia comunale , per ogni nido o scuola infanzia facente parte dell’Ambito Territoriale</a:t>
            </a:r>
          </a:p>
          <a:p>
            <a:pPr marL="0" indent="0">
              <a:buNone/>
            </a:pPr>
            <a:r>
              <a:rPr lang="it-IT" sz="2100" dirty="0">
                <a:solidFill>
                  <a:schemeClr val="tx1">
                    <a:lumMod val="75000"/>
                    <a:lumOff val="25000"/>
                  </a:schemeClr>
                </a:solidFill>
                <a:latin typeface="Bahnschrift Light SemiCondensed" panose="020B0502040204020203" pitchFamily="34" charset="0"/>
              </a:rPr>
              <a:t>4.  Per ogni punto di erogazione può essere indicato un sostituto…</a:t>
            </a:r>
          </a:p>
        </p:txBody>
      </p:sp>
    </p:spTree>
    <p:extLst>
      <p:ext uri="{BB962C8B-B14F-4D97-AF65-F5344CB8AC3E}">
        <p14:creationId xmlns:p14="http://schemas.microsoft.com/office/powerpoint/2010/main" val="51219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336268-70C2-4D72-8D6B-CC0C8CD2053D}"/>
              </a:ext>
            </a:extLst>
          </p:cNvPr>
          <p:cNvSpPr>
            <a:spLocks noGrp="1"/>
          </p:cNvSpPr>
          <p:nvPr>
            <p:ph type="title"/>
          </p:nvPr>
        </p:nvSpPr>
        <p:spPr>
          <a:xfrm>
            <a:off x="0" y="1"/>
            <a:ext cx="12192000" cy="1825624"/>
          </a:xfrm>
          <a:solidFill>
            <a:srgbClr val="FFCCFF"/>
          </a:solidFill>
        </p:spPr>
        <p:txBody>
          <a:bodyPr>
            <a:normAutofit/>
          </a:bodyPr>
          <a:lstStyle/>
          <a:p>
            <a:r>
              <a:rPr lang="it-IT" sz="3200" b="1" dirty="0">
                <a:solidFill>
                  <a:schemeClr val="tx1">
                    <a:lumMod val="75000"/>
                    <a:lumOff val="25000"/>
                  </a:schemeClr>
                </a:solidFill>
                <a:effectLst/>
                <a:latin typeface="Bahnschrift SemiBold" panose="020B0502040204020203" pitchFamily="34" charset="0"/>
                <a:ea typeface="Calibri" panose="020F0502020204030204" pitchFamily="34" charset="0"/>
                <a:cs typeface="Garamond" panose="02020404030301010803" pitchFamily="18" charset="0"/>
              </a:rPr>
              <a:t>ART. 7 SOSTITUZIONI</a:t>
            </a:r>
            <a:br>
              <a:rPr lang="it-IT" sz="2800" dirty="0">
                <a:solidFill>
                  <a:srgbClr val="00000A"/>
                </a:solidFill>
                <a:effectLst/>
                <a:latin typeface="Garamond" panose="02020404030301010803" pitchFamily="18" charset="0"/>
                <a:ea typeface="Calibri" panose="020F0502020204030204" pitchFamily="34" charset="0"/>
              </a:rPr>
            </a:br>
            <a:endParaRPr lang="it-IT" sz="2800" dirty="0">
              <a:latin typeface="Garamond" panose="02020404030301010803" pitchFamily="18" charset="0"/>
            </a:endParaRPr>
          </a:p>
        </p:txBody>
      </p:sp>
      <p:sp>
        <p:nvSpPr>
          <p:cNvPr id="3" name="Segnaposto contenuto 2">
            <a:extLst>
              <a:ext uri="{FF2B5EF4-FFF2-40B4-BE49-F238E27FC236}">
                <a16:creationId xmlns:a16="http://schemas.microsoft.com/office/drawing/2014/main" id="{8757FCF3-7BFA-47E0-9EF7-6ACCA7F39EFD}"/>
              </a:ext>
            </a:extLst>
          </p:cNvPr>
          <p:cNvSpPr>
            <a:spLocks noGrp="1"/>
          </p:cNvSpPr>
          <p:nvPr>
            <p:ph idx="1"/>
          </p:nvPr>
        </p:nvSpPr>
        <p:spPr>
          <a:xfrm>
            <a:off x="0" y="1825624"/>
            <a:ext cx="12192000" cy="5032375"/>
          </a:xfrm>
          <a:solidFill>
            <a:schemeClr val="accent4">
              <a:lumMod val="40000"/>
              <a:lumOff val="60000"/>
            </a:schemeClr>
          </a:solidFill>
        </p:spPr>
        <p:txBody>
          <a:bodyPr/>
          <a:lstStyle/>
          <a:p>
            <a:pPr marL="342900" marR="450215" lvl="0" indent="-342900" algn="just">
              <a:spcAft>
                <a:spcPts val="800"/>
              </a:spcAft>
              <a:buFont typeface="+mj-lt"/>
              <a:buAutoNum type="arabicPeriod"/>
            </a:pP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Per l’ipotesi di dimissioni, rinuncia, revoca dell’incarico di membro titolare della Commissione Mensa, subentrerà, qualora esistente, il membro sostituto, già nominato in tale qualità all’atto della costituzione della Commissione Mensa ad opera del Comune di Genova, secondo le modalità previste dal successivo art. 8.</a:t>
            </a:r>
          </a:p>
          <a:p>
            <a:pPr marL="342900" marR="450215" lvl="0" indent="-342900" algn="just">
              <a:spcAft>
                <a:spcPts val="800"/>
              </a:spcAft>
              <a:buFont typeface="+mj-lt"/>
              <a:buAutoNum type="arabicPeriod"/>
            </a:pP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È prevista la nomina di un sostituto per “punto di erogazione”.</a:t>
            </a:r>
          </a:p>
          <a:p>
            <a:pPr marL="342900" marR="450215" lvl="0" indent="-342900" algn="just">
              <a:spcAft>
                <a:spcPts val="800"/>
              </a:spcAft>
              <a:buFont typeface="+mj-lt"/>
              <a:buAutoNum type="arabicPeriod"/>
            </a:pPr>
            <a:r>
              <a:rPr lang="it-IT" sz="2400" dirty="0">
                <a:solidFill>
                  <a:schemeClr val="tx1">
                    <a:lumMod val="75000"/>
                    <a:lumOff val="25000"/>
                  </a:schemeClr>
                </a:solidFill>
                <a:latin typeface="Bahnschrift Light SemiCondensed" panose="020B0502040204020203" pitchFamily="34" charset="0"/>
                <a:ea typeface="Calibri" panose="020F0502020204030204" pitchFamily="34" charset="0"/>
                <a:cs typeface="Garamond" panose="02020404030301010803" pitchFamily="18" charset="0"/>
              </a:rPr>
              <a:t>Il nominativo del componente sostituto viene indicato dalla Segreteria dell’Istituto Comprensivo Statale o dell’Ambito Territoriale …</a:t>
            </a:r>
            <a:endPar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endParaRPr>
          </a:p>
          <a:p>
            <a:endParaRPr lang="it-IT" dirty="0"/>
          </a:p>
        </p:txBody>
      </p:sp>
    </p:spTree>
    <p:extLst>
      <p:ext uri="{BB962C8B-B14F-4D97-AF65-F5344CB8AC3E}">
        <p14:creationId xmlns:p14="http://schemas.microsoft.com/office/powerpoint/2010/main" val="4136150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50C1F4-94B1-41C1-82FF-2D88E51A2B74}"/>
              </a:ext>
            </a:extLst>
          </p:cNvPr>
          <p:cNvSpPr>
            <a:spLocks noGrp="1"/>
          </p:cNvSpPr>
          <p:nvPr>
            <p:ph type="title"/>
          </p:nvPr>
        </p:nvSpPr>
        <p:spPr>
          <a:xfrm>
            <a:off x="0" y="1"/>
            <a:ext cx="12192000" cy="1024758"/>
          </a:xfrm>
          <a:solidFill>
            <a:srgbClr val="FFCCFF"/>
          </a:solidFill>
        </p:spPr>
        <p:txBody>
          <a:bodyPr>
            <a:normAutofit/>
          </a:bodyPr>
          <a:lstStyle/>
          <a:p>
            <a:r>
              <a:rPr lang="it-IT" sz="3100" b="1" dirty="0">
                <a:solidFill>
                  <a:schemeClr val="tx1">
                    <a:lumMod val="75000"/>
                    <a:lumOff val="25000"/>
                  </a:schemeClr>
                </a:solidFill>
                <a:effectLst/>
                <a:latin typeface="Bahnschrift SemiBold" panose="020B0502040204020203" pitchFamily="34" charset="0"/>
                <a:ea typeface="Calibri" panose="020F0502020204030204" pitchFamily="34" charset="0"/>
                <a:cs typeface="Garamond" panose="02020404030301010803" pitchFamily="18" charset="0"/>
              </a:rPr>
              <a:t>ART. 8 MODALITA’ DI COMPOSIZIONE DELLA COMMISSIONE MENSA</a:t>
            </a:r>
            <a:br>
              <a:rPr lang="it-IT" sz="2000" dirty="0">
                <a:solidFill>
                  <a:schemeClr val="tx1">
                    <a:lumMod val="75000"/>
                    <a:lumOff val="25000"/>
                  </a:schemeClr>
                </a:solidFill>
                <a:effectLst/>
                <a:latin typeface="Garamond" panose="02020404030301010803" pitchFamily="18" charset="0"/>
                <a:ea typeface="Calibri" panose="020F0502020204030204" pitchFamily="34" charset="0"/>
              </a:rPr>
            </a:br>
            <a:endParaRPr lang="it-IT" sz="2000" dirty="0">
              <a:solidFill>
                <a:schemeClr val="tx1">
                  <a:lumMod val="75000"/>
                  <a:lumOff val="25000"/>
                </a:schemeClr>
              </a:solidFill>
              <a:latin typeface="Garamond" panose="02020404030301010803" pitchFamily="18" charset="0"/>
            </a:endParaRPr>
          </a:p>
        </p:txBody>
      </p:sp>
      <p:sp>
        <p:nvSpPr>
          <p:cNvPr id="3" name="Segnaposto contenuto 2">
            <a:extLst>
              <a:ext uri="{FF2B5EF4-FFF2-40B4-BE49-F238E27FC236}">
                <a16:creationId xmlns:a16="http://schemas.microsoft.com/office/drawing/2014/main" id="{099D74AF-BD0A-4FD9-87BC-2093997E9603}"/>
              </a:ext>
            </a:extLst>
          </p:cNvPr>
          <p:cNvSpPr>
            <a:spLocks noGrp="1"/>
          </p:cNvSpPr>
          <p:nvPr>
            <p:ph idx="1"/>
          </p:nvPr>
        </p:nvSpPr>
        <p:spPr>
          <a:xfrm>
            <a:off x="0" y="1024759"/>
            <a:ext cx="12192000" cy="5833241"/>
          </a:xfrm>
          <a:solidFill>
            <a:schemeClr val="accent4">
              <a:lumMod val="40000"/>
              <a:lumOff val="60000"/>
            </a:schemeClr>
          </a:solidFill>
        </p:spPr>
        <p:txBody>
          <a:bodyPr>
            <a:normAutofit fontScale="92500"/>
          </a:bodyPr>
          <a:lstStyle/>
          <a:p>
            <a:pPr marL="539750" marR="467995" indent="-311150">
              <a:spcAft>
                <a:spcPts val="800"/>
              </a:spcAft>
              <a:buFont typeface="+mj-lt"/>
              <a:buAutoNum type="arabicPeriod"/>
            </a:pPr>
            <a:r>
              <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Le domande di partecipazione per la nomina a componente della Commissione Mensa devono essere presentate dai soggetti interessati, entro il termine perentorio del 15 ottobre dell’anno scolastico in corso, alla Segreteria dell’Istituto Comprensivo Statale o  dell’Ambito Territoriale - Gestione Scuole Comunali.</a:t>
            </a:r>
            <a:endPar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endParaRPr>
          </a:p>
          <a:p>
            <a:pPr marL="514350" marR="467995" lvl="0" indent="-514350">
              <a:spcAft>
                <a:spcPts val="800"/>
              </a:spcAft>
              <a:buClr>
                <a:srgbClr val="000000"/>
              </a:buClr>
              <a:buFont typeface="+mj-lt"/>
              <a:buAutoNum type="arabicPeriod"/>
              <a:tabLst>
                <a:tab pos="66040" algn="l"/>
                <a:tab pos="344170" algn="l"/>
                <a:tab pos="816610" algn="l"/>
              </a:tabLst>
            </a:pPr>
            <a:r>
              <a:rPr lang="it-IT" sz="2600" dirty="0">
                <a:solidFill>
                  <a:schemeClr val="tx1">
                    <a:lumMod val="75000"/>
                    <a:lumOff val="25000"/>
                  </a:schemeClr>
                </a:solidFill>
                <a:effectLst/>
                <a:latin typeface="Bahnschrift Light SemiCondensed" panose="020B0502040204020203" pitchFamily="34" charset="0"/>
                <a:ea typeface="Garamond" panose="02020404030301010803" pitchFamily="18" charset="0"/>
                <a:cs typeface="Garamond" panose="02020404030301010803" pitchFamily="18" charset="0"/>
              </a:rPr>
              <a:t> </a:t>
            </a:r>
            <a:r>
              <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Le domande di partecipazione devono essere redatte, a pena di esclusione, utilizzando l’apposita modulistica predisposta e messa a disposizione dal Comune di Genova(</a:t>
            </a:r>
            <a:r>
              <a:rPr lang="it-IT" sz="2600" dirty="0" err="1">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allegatoA</a:t>
            </a:r>
            <a:r>
              <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a:t>
            </a:r>
            <a:endPar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Calibri" panose="020F0502020204030204" pitchFamily="34" charset="0"/>
            </a:endParaRPr>
          </a:p>
          <a:p>
            <a:pPr marL="514350" marR="467995" lvl="0" indent="-514350">
              <a:spcAft>
                <a:spcPts val="800"/>
              </a:spcAft>
              <a:buClr>
                <a:srgbClr val="000000"/>
              </a:buClr>
              <a:buFont typeface="+mj-lt"/>
              <a:buAutoNum type="arabicPeriod"/>
              <a:tabLst>
                <a:tab pos="816610" algn="l"/>
              </a:tabLst>
            </a:pPr>
            <a:r>
              <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I soggetti interessati a presentare la propria candidatura (sia per i membri titolari, sia per quelli sostituti) devono essere in possesso, a pena di esclusione, dei requisiti prescritti dal precedente art 4 .</a:t>
            </a:r>
          </a:p>
          <a:p>
            <a:pPr marL="514350" marR="467995" lvl="0" indent="-514350">
              <a:spcAft>
                <a:spcPts val="800"/>
              </a:spcAft>
              <a:buClr>
                <a:srgbClr val="000000"/>
              </a:buClr>
              <a:buFont typeface="+mj-lt"/>
              <a:buAutoNum type="arabicPeriod"/>
              <a:tabLst>
                <a:tab pos="816610" algn="l"/>
              </a:tabLst>
            </a:pPr>
            <a:r>
              <a:rPr lang="it-IT" sz="2600" dirty="0">
                <a:solidFill>
                  <a:schemeClr val="tx1">
                    <a:lumMod val="75000"/>
                    <a:lumOff val="25000"/>
                  </a:schemeClr>
                </a:solidFill>
                <a:latin typeface="Bahnschrift Light SemiCondensed" panose="020B0502040204020203" pitchFamily="34" charset="0"/>
                <a:ea typeface="Calibri" panose="020F0502020204030204" pitchFamily="34" charset="0"/>
                <a:cs typeface="Garamond" panose="02020404030301010803" pitchFamily="18" charset="0"/>
              </a:rPr>
              <a:t>Le Segreterie, ricevute le domande di partecipazione di propria spettanza, verifica la completezza della domanda …</a:t>
            </a:r>
            <a:endPar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endParaRPr>
          </a:p>
          <a:p>
            <a:pPr marL="514350" marR="467995" lvl="0" indent="-514350">
              <a:spcAft>
                <a:spcPts val="800"/>
              </a:spcAft>
              <a:buClr>
                <a:srgbClr val="000000"/>
              </a:buClr>
              <a:buFont typeface="+mj-lt"/>
              <a:buAutoNum type="arabicPeriod"/>
              <a:tabLst>
                <a:tab pos="816610" algn="l"/>
              </a:tabLst>
            </a:pPr>
            <a:r>
              <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 Al termine delle verifiche di cui al precedente comma, i Comitati di Partecipazione e i Consigli d’Istituto, indicano in apposita deliberazione gli elenchi dei membri ( titolari e sostituti) delle commissioni mensa </a:t>
            </a:r>
            <a:r>
              <a:rPr lang="it-IT"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di Istituto/Ambito </a:t>
            </a:r>
            <a:r>
              <a:rPr lang="it-IT" dirty="0">
                <a:solidFill>
                  <a:schemeClr val="tx1">
                    <a:lumMod val="75000"/>
                    <a:lumOff val="25000"/>
                  </a:schemeClr>
                </a:solidFill>
                <a:latin typeface="Bahnschrift Light SemiCondensed" panose="020B0502040204020203" pitchFamily="34" charset="0"/>
                <a:ea typeface="Calibri" panose="020F0502020204030204" pitchFamily="34" charset="0"/>
                <a:cs typeface="Garamond" panose="02020404030301010803" pitchFamily="18" charset="0"/>
              </a:rPr>
              <a:t>…</a:t>
            </a:r>
          </a:p>
          <a:p>
            <a:pPr marL="0" marR="467995" lvl="0" indent="0">
              <a:spcAft>
                <a:spcPts val="800"/>
              </a:spcAft>
              <a:buClr>
                <a:srgbClr val="000000"/>
              </a:buClr>
              <a:buNone/>
              <a:tabLst>
                <a:tab pos="816610" algn="l"/>
              </a:tabLst>
            </a:pPr>
            <a:endParaRPr lang="it-IT" b="1" dirty="0">
              <a:solidFill>
                <a:srgbClr val="00000A"/>
              </a:solidFill>
              <a:effectLst/>
              <a:latin typeface="Bahnschrift Light SemiCondensed" panose="020B0502040204020203" pitchFamily="34" charset="0"/>
              <a:ea typeface="Calibri" panose="020F0502020204030204" pitchFamily="34" charset="0"/>
              <a:cs typeface="Garamond" panose="02020404030301010803" pitchFamily="18" charset="0"/>
            </a:endParaRPr>
          </a:p>
          <a:p>
            <a:pPr marL="342900" marR="467995" lvl="0" indent="-342900" algn="just">
              <a:spcAft>
                <a:spcPts val="800"/>
              </a:spcAft>
              <a:buClr>
                <a:srgbClr val="000000"/>
              </a:buClr>
              <a:buFont typeface="+mj-lt"/>
              <a:buAutoNum type="arabicPeriod"/>
              <a:tabLst>
                <a:tab pos="816610" algn="l"/>
              </a:tabLst>
            </a:pPr>
            <a:endParaRPr lang="it-IT" dirty="0"/>
          </a:p>
        </p:txBody>
      </p:sp>
    </p:spTree>
    <p:extLst>
      <p:ext uri="{BB962C8B-B14F-4D97-AF65-F5344CB8AC3E}">
        <p14:creationId xmlns:p14="http://schemas.microsoft.com/office/powerpoint/2010/main" val="1615809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55D1EA-3C29-4F15-A2A9-52843FEB8100}"/>
              </a:ext>
            </a:extLst>
          </p:cNvPr>
          <p:cNvSpPr>
            <a:spLocks noGrp="1"/>
          </p:cNvSpPr>
          <p:nvPr>
            <p:ph type="title"/>
          </p:nvPr>
        </p:nvSpPr>
        <p:spPr>
          <a:xfrm>
            <a:off x="0" y="1"/>
            <a:ext cx="12192000" cy="1690688"/>
          </a:xfrm>
          <a:solidFill>
            <a:srgbClr val="FFCCFF"/>
          </a:solidFill>
        </p:spPr>
        <p:txBody>
          <a:bodyPr>
            <a:normAutofit/>
          </a:bodyPr>
          <a:lstStyle/>
          <a:p>
            <a:r>
              <a:rPr lang="it-IT" sz="2800" b="1" dirty="0">
                <a:solidFill>
                  <a:schemeClr val="tx1">
                    <a:lumMod val="75000"/>
                    <a:lumOff val="25000"/>
                  </a:schemeClr>
                </a:solidFill>
                <a:effectLst/>
                <a:latin typeface="Bahnschrift SemiBold" panose="020B0502040204020203" pitchFamily="34" charset="0"/>
                <a:ea typeface="Calibri" panose="020F0502020204030204" pitchFamily="34" charset="0"/>
                <a:cs typeface="Garamond" panose="02020404030301010803" pitchFamily="18" charset="0"/>
              </a:rPr>
              <a:t>ART. 8 MODALITA’ DI COMPOSIZIONE DELLA COMMISSIONE MENSA</a:t>
            </a:r>
            <a:br>
              <a:rPr lang="it-IT" sz="2000" dirty="0">
                <a:solidFill>
                  <a:schemeClr val="tx1">
                    <a:lumMod val="75000"/>
                    <a:lumOff val="25000"/>
                  </a:schemeClr>
                </a:solidFill>
                <a:effectLst/>
                <a:latin typeface="Bahnschrift SemiBold" panose="020B0502040204020203" pitchFamily="34" charset="0"/>
                <a:ea typeface="Calibri" panose="020F0502020204030204" pitchFamily="34" charset="0"/>
              </a:rPr>
            </a:br>
            <a:endParaRPr lang="it-IT" sz="2000" dirty="0">
              <a:solidFill>
                <a:schemeClr val="tx1">
                  <a:lumMod val="75000"/>
                  <a:lumOff val="25000"/>
                </a:schemeClr>
              </a:solidFill>
              <a:latin typeface="Bahnschrift SemiBold" panose="020B0502040204020203" pitchFamily="34" charset="0"/>
            </a:endParaRPr>
          </a:p>
        </p:txBody>
      </p:sp>
      <p:sp>
        <p:nvSpPr>
          <p:cNvPr id="3" name="Segnaposto contenuto 2">
            <a:extLst>
              <a:ext uri="{FF2B5EF4-FFF2-40B4-BE49-F238E27FC236}">
                <a16:creationId xmlns:a16="http://schemas.microsoft.com/office/drawing/2014/main" id="{A0B218EF-8C41-4D95-99AF-D50683E6517E}"/>
              </a:ext>
            </a:extLst>
          </p:cNvPr>
          <p:cNvSpPr>
            <a:spLocks noGrp="1"/>
          </p:cNvSpPr>
          <p:nvPr>
            <p:ph idx="1"/>
          </p:nvPr>
        </p:nvSpPr>
        <p:spPr>
          <a:xfrm>
            <a:off x="0" y="1690688"/>
            <a:ext cx="12192000" cy="5167311"/>
          </a:xfrm>
          <a:solidFill>
            <a:schemeClr val="accent4">
              <a:lumMod val="40000"/>
              <a:lumOff val="60000"/>
            </a:schemeClr>
          </a:solidFill>
        </p:spPr>
        <p:txBody>
          <a:bodyPr>
            <a:normAutofit/>
          </a:bodyPr>
          <a:lstStyle/>
          <a:p>
            <a:pPr marL="0" indent="0">
              <a:buNone/>
            </a:pPr>
            <a:r>
              <a:rPr lang="it-IT" sz="2400" dirty="0">
                <a:latin typeface="Bahnschrift Light SemiCondensed" panose="020B0502040204020203" pitchFamily="34" charset="0"/>
              </a:rPr>
              <a:t>6.</a:t>
            </a:r>
            <a:r>
              <a:rPr lang="it-IT" sz="2400" dirty="0">
                <a:solidFill>
                  <a:schemeClr val="tx1">
                    <a:lumMod val="75000"/>
                    <a:lumOff val="25000"/>
                  </a:schemeClr>
                </a:solidFill>
                <a:latin typeface="Bahnschrift Light SemiCondensed" panose="020B0502040204020203" pitchFamily="34" charset="0"/>
              </a:rPr>
              <a:t>	...</a:t>
            </a:r>
          </a:p>
          <a:p>
            <a:pPr marL="457200" indent="-457200">
              <a:buAutoNum type="arabicPeriod" startAt="7"/>
            </a:pPr>
            <a:r>
              <a:rPr lang="it-IT" sz="2400" dirty="0">
                <a:solidFill>
                  <a:schemeClr val="tx1">
                    <a:lumMod val="75000"/>
                    <a:lumOff val="25000"/>
                  </a:schemeClr>
                </a:solidFill>
                <a:latin typeface="Bahnschrift Light SemiCondensed" panose="020B0502040204020203" pitchFamily="34" charset="0"/>
              </a:rPr>
              <a:t>I consigli di Istituto e i Comitati di Partecipazione trasmettono al Comune di Genova, su apposita modulistica e a pena di esclusione entro il 15 novembre dell’anno  in corso , l’elenco dei nominativi che costituiscono la CM unica dell’ Istituto comprensivo o dell’ambito Territoriale.</a:t>
            </a:r>
          </a:p>
          <a:p>
            <a:pPr marL="457200" indent="-457200">
              <a:buAutoNum type="arabicPeriod" startAt="7"/>
            </a:pPr>
            <a:r>
              <a:rPr lang="it-IT" sz="2400" dirty="0">
                <a:solidFill>
                  <a:schemeClr val="tx1">
                    <a:lumMod val="75000"/>
                    <a:lumOff val="25000"/>
                  </a:schemeClr>
                </a:solidFill>
                <a:latin typeface="Bahnschrift Light SemiCondensed" panose="020B0502040204020203" pitchFamily="34" charset="0"/>
              </a:rPr>
              <a:t>…</a:t>
            </a:r>
          </a:p>
          <a:p>
            <a:pPr marL="0" indent="0">
              <a:buNone/>
            </a:pPr>
            <a:r>
              <a:rPr lang="it-IT" sz="2400" dirty="0">
                <a:solidFill>
                  <a:schemeClr val="tx1">
                    <a:lumMod val="75000"/>
                    <a:lumOff val="25000"/>
                  </a:schemeClr>
                </a:solidFill>
                <a:latin typeface="Bahnschrift Light SemiCondensed" panose="020B0502040204020203" pitchFamily="34" charset="0"/>
              </a:rPr>
              <a:t>9.	Al termine e comunque entro il  31 dicembre, la Civica Amministrazione effettuerà la formale nomina dei membri titolari della CM e dei membri supplenti mediante apposita determinazione dirigenziale.</a:t>
            </a:r>
          </a:p>
          <a:p>
            <a:pPr marL="0" indent="0">
              <a:buNone/>
            </a:pPr>
            <a:r>
              <a:rPr lang="it-IT" sz="2400" dirty="0">
                <a:solidFill>
                  <a:schemeClr val="tx1">
                    <a:lumMod val="75000"/>
                    <a:lumOff val="25000"/>
                  </a:schemeClr>
                </a:solidFill>
                <a:latin typeface="Bahnschrift Light SemiCondensed" panose="020B0502040204020203" pitchFamily="34" charset="0"/>
              </a:rPr>
              <a:t>10.	Tutte le comunicazioni tra i soggetti istituzionali coinvolti nel descritto procedimento, devono intervenire secondo modalità elettroniche.</a:t>
            </a:r>
          </a:p>
        </p:txBody>
      </p:sp>
    </p:spTree>
    <p:extLst>
      <p:ext uri="{BB962C8B-B14F-4D97-AF65-F5344CB8AC3E}">
        <p14:creationId xmlns:p14="http://schemas.microsoft.com/office/powerpoint/2010/main" val="941862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79C59D-E4E3-4DA6-9191-84F87E9E0890}"/>
              </a:ext>
            </a:extLst>
          </p:cNvPr>
          <p:cNvSpPr>
            <a:spLocks noGrp="1"/>
          </p:cNvSpPr>
          <p:nvPr>
            <p:ph type="title"/>
          </p:nvPr>
        </p:nvSpPr>
        <p:spPr>
          <a:xfrm>
            <a:off x="-1" y="1"/>
            <a:ext cx="12191999" cy="1690688"/>
          </a:xfrm>
          <a:solidFill>
            <a:srgbClr val="FFCCFF"/>
          </a:solidFill>
        </p:spPr>
        <p:txBody>
          <a:bodyPr>
            <a:normAutofit/>
          </a:bodyPr>
          <a:lstStyle/>
          <a:p>
            <a:r>
              <a:rPr lang="it-IT" sz="2800" b="1" dirty="0">
                <a:solidFill>
                  <a:schemeClr val="tx1">
                    <a:lumMod val="75000"/>
                    <a:lumOff val="25000"/>
                  </a:schemeClr>
                </a:solidFill>
                <a:latin typeface="Bahnschrift SemiBold" panose="020B0502040204020203" pitchFamily="34" charset="0"/>
              </a:rPr>
              <a:t>ART 9. DURATA DELL’INCARICO</a:t>
            </a:r>
            <a:br>
              <a:rPr lang="it-IT" sz="2800" b="1" dirty="0">
                <a:solidFill>
                  <a:schemeClr val="tx1">
                    <a:lumMod val="75000"/>
                    <a:lumOff val="25000"/>
                  </a:schemeClr>
                </a:solidFill>
                <a:latin typeface="Bahnschrift SemiBold" panose="020B0502040204020203" pitchFamily="34" charset="0"/>
              </a:rPr>
            </a:br>
            <a:r>
              <a:rPr lang="it-IT" sz="2800" b="1" dirty="0">
                <a:solidFill>
                  <a:schemeClr val="tx1">
                    <a:lumMod val="75000"/>
                    <a:lumOff val="25000"/>
                  </a:schemeClr>
                </a:solidFill>
                <a:latin typeface="Bahnschrift SemiBold" panose="020B0502040204020203" pitchFamily="34" charset="0"/>
              </a:rPr>
              <a:t>ART.10 COSTITUZIONE DELLA COMMISSIONE MENSA</a:t>
            </a:r>
          </a:p>
        </p:txBody>
      </p:sp>
      <p:sp>
        <p:nvSpPr>
          <p:cNvPr id="3" name="Segnaposto contenuto 2">
            <a:extLst>
              <a:ext uri="{FF2B5EF4-FFF2-40B4-BE49-F238E27FC236}">
                <a16:creationId xmlns:a16="http://schemas.microsoft.com/office/drawing/2014/main" id="{28E99966-FE07-4560-9977-FB410F574020}"/>
              </a:ext>
            </a:extLst>
          </p:cNvPr>
          <p:cNvSpPr>
            <a:spLocks noGrp="1"/>
          </p:cNvSpPr>
          <p:nvPr>
            <p:ph idx="1"/>
          </p:nvPr>
        </p:nvSpPr>
        <p:spPr>
          <a:xfrm>
            <a:off x="0" y="1690688"/>
            <a:ext cx="12192000" cy="5167312"/>
          </a:xfrm>
          <a:solidFill>
            <a:schemeClr val="accent4">
              <a:lumMod val="40000"/>
              <a:lumOff val="60000"/>
            </a:schemeClr>
          </a:solidFill>
        </p:spPr>
        <p:txBody>
          <a:bodyPr>
            <a:normAutofit/>
          </a:bodyPr>
          <a:lstStyle/>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La Commissione Mensa ha validità per due anni solari ( un biennio).</a:t>
            </a:r>
          </a:p>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L’incarico individuale di componente della CM cesserà, al momento della cessazione della CM ed è rinnovabile solo in assenza di candidature.</a:t>
            </a:r>
          </a:p>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La nomina quale membro della CM è effettuata dal Comune di Genova mediante apposita determinazione dirigenziale da adottarsi entro il 31 gennaio dell’anno successivo…</a:t>
            </a:r>
          </a:p>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Per i docenti e/o gli educatori e/o collaboratori scolastici che fanno parte della Commissione mensa sarà favorito il principio di rotazione dell’incarico con scadenza biennale.</a:t>
            </a:r>
          </a:p>
          <a:p>
            <a:pPr marL="0" indent="0">
              <a:buNone/>
            </a:pPr>
            <a:r>
              <a:rPr lang="it-IT" sz="2400" dirty="0">
                <a:solidFill>
                  <a:schemeClr val="tx1">
                    <a:lumMod val="75000"/>
                    <a:lumOff val="25000"/>
                  </a:schemeClr>
                </a:solidFill>
                <a:latin typeface="Bahnschrift Light SemiCondensed" panose="020B0502040204020203" pitchFamily="34" charset="0"/>
              </a:rPr>
              <a:t>_______________________________________________________________________________________________________</a:t>
            </a:r>
          </a:p>
          <a:p>
            <a:pPr marL="0" indent="0">
              <a:buNone/>
            </a:pPr>
            <a:r>
              <a:rPr lang="it-IT" sz="2400" dirty="0">
                <a:solidFill>
                  <a:schemeClr val="tx1">
                    <a:lumMod val="75000"/>
                    <a:lumOff val="25000"/>
                  </a:schemeClr>
                </a:solidFill>
                <a:latin typeface="Bahnschrift Light SemiCondensed" panose="020B0502040204020203" pitchFamily="34" charset="0"/>
              </a:rPr>
              <a:t>1. …</a:t>
            </a:r>
          </a:p>
          <a:p>
            <a:pPr marL="0" indent="0">
              <a:buNone/>
            </a:pPr>
            <a:r>
              <a:rPr lang="it-IT" sz="2400" dirty="0">
                <a:solidFill>
                  <a:schemeClr val="tx1">
                    <a:lumMod val="75000"/>
                    <a:lumOff val="25000"/>
                  </a:schemeClr>
                </a:solidFill>
                <a:latin typeface="Bahnschrift Light SemiCondensed" panose="020B0502040204020203" pitchFamily="34" charset="0"/>
              </a:rPr>
              <a:t>2.   Ai componenti della CM sarà consegnato un tesserino attestante le generalità.</a:t>
            </a:r>
          </a:p>
          <a:p>
            <a:endParaRPr lang="it-IT" sz="1800" dirty="0">
              <a:latin typeface="Bahnschrift Light SemiCondensed" panose="020B0502040204020203" pitchFamily="34" charset="0"/>
            </a:endParaRPr>
          </a:p>
        </p:txBody>
      </p:sp>
    </p:spTree>
    <p:extLst>
      <p:ext uri="{BB962C8B-B14F-4D97-AF65-F5344CB8AC3E}">
        <p14:creationId xmlns:p14="http://schemas.microsoft.com/office/powerpoint/2010/main" val="204628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41FD1D-4A90-4593-BFF8-779491D4A92D}"/>
              </a:ext>
            </a:extLst>
          </p:cNvPr>
          <p:cNvSpPr>
            <a:spLocks noGrp="1"/>
          </p:cNvSpPr>
          <p:nvPr>
            <p:ph type="title"/>
          </p:nvPr>
        </p:nvSpPr>
        <p:spPr>
          <a:xfrm>
            <a:off x="0" y="1"/>
            <a:ext cx="12192000" cy="1690688"/>
          </a:xfrm>
          <a:solidFill>
            <a:srgbClr val="FFCCFF"/>
          </a:solidFill>
        </p:spPr>
        <p:txBody>
          <a:bodyPr>
            <a:normAutofit/>
          </a:bodyPr>
          <a:lstStyle/>
          <a:p>
            <a:r>
              <a:rPr lang="it-IT" sz="2800" b="1" dirty="0">
                <a:solidFill>
                  <a:schemeClr val="tx1">
                    <a:lumMod val="75000"/>
                    <a:lumOff val="25000"/>
                  </a:schemeClr>
                </a:solidFill>
                <a:latin typeface="Bahnschrift SemiBold" panose="020B0502040204020203" pitchFamily="34" charset="0"/>
              </a:rPr>
              <a:t>ART.12 CESSAZIONE DELL’INCARICO DEI COMPONENTI DELLE COMMISSIONI MENSA</a:t>
            </a:r>
          </a:p>
        </p:txBody>
      </p:sp>
      <p:sp>
        <p:nvSpPr>
          <p:cNvPr id="3" name="Segnaposto contenuto 2">
            <a:extLst>
              <a:ext uri="{FF2B5EF4-FFF2-40B4-BE49-F238E27FC236}">
                <a16:creationId xmlns:a16="http://schemas.microsoft.com/office/drawing/2014/main" id="{E94172CC-9C5C-4FCB-86DA-08B1F52CF2BB}"/>
              </a:ext>
            </a:extLst>
          </p:cNvPr>
          <p:cNvSpPr>
            <a:spLocks noGrp="1"/>
          </p:cNvSpPr>
          <p:nvPr>
            <p:ph idx="1"/>
          </p:nvPr>
        </p:nvSpPr>
        <p:spPr>
          <a:xfrm>
            <a:off x="0" y="1690688"/>
            <a:ext cx="12192000" cy="5167311"/>
          </a:xfrm>
          <a:solidFill>
            <a:schemeClr val="accent4">
              <a:lumMod val="40000"/>
              <a:lumOff val="60000"/>
            </a:schemeClr>
          </a:solidFill>
        </p:spPr>
        <p:txBody>
          <a:bodyPr>
            <a:normAutofit/>
          </a:bodyPr>
          <a:lstStyle/>
          <a:p>
            <a:pPr marL="0" indent="0">
              <a:buNone/>
            </a:pPr>
            <a:r>
              <a:rPr lang="it-IT" sz="2400" dirty="0">
                <a:latin typeface="Bahnschrift Light SemiCondensed" panose="020B0502040204020203" pitchFamily="34" charset="0"/>
              </a:rPr>
              <a:t>1</a:t>
            </a:r>
            <a:r>
              <a:rPr lang="it-IT" sz="2400" dirty="0">
                <a:solidFill>
                  <a:schemeClr val="tx1">
                    <a:lumMod val="75000"/>
                    <a:lumOff val="25000"/>
                  </a:schemeClr>
                </a:solidFill>
                <a:latin typeface="Bahnschrift Light SemiCondensed" panose="020B0502040204020203" pitchFamily="34" charset="0"/>
              </a:rPr>
              <a:t>.  I componenti delle CM cessano dal loro incarico e dalle loro funzioni :</a:t>
            </a:r>
          </a:p>
          <a:p>
            <a:r>
              <a:rPr lang="it-IT" sz="2400" dirty="0">
                <a:solidFill>
                  <a:schemeClr val="tx1">
                    <a:lumMod val="75000"/>
                    <a:lumOff val="25000"/>
                  </a:schemeClr>
                </a:solidFill>
                <a:latin typeface="Bahnschrift Light SemiCondensed" panose="020B0502040204020203" pitchFamily="34" charset="0"/>
              </a:rPr>
              <a:t>Il giorno della costituzione della nuova Commissione Mensa </a:t>
            </a:r>
          </a:p>
          <a:p>
            <a:r>
              <a:rPr lang="it-IT" sz="2400" dirty="0">
                <a:solidFill>
                  <a:schemeClr val="tx1">
                    <a:lumMod val="75000"/>
                    <a:lumOff val="25000"/>
                  </a:schemeClr>
                </a:solidFill>
                <a:latin typeface="Bahnschrift Light SemiCondensed" panose="020B0502040204020203" pitchFamily="34" charset="0"/>
              </a:rPr>
              <a:t>Al termine della frequenza del ciclo scolastico dei propri figli</a:t>
            </a:r>
          </a:p>
          <a:p>
            <a:r>
              <a:rPr lang="it-IT" sz="2400" dirty="0">
                <a:solidFill>
                  <a:schemeClr val="tx1">
                    <a:lumMod val="75000"/>
                    <a:lumOff val="25000"/>
                  </a:schemeClr>
                </a:solidFill>
                <a:latin typeface="Bahnschrift Light SemiCondensed" panose="020B0502040204020203" pitchFamily="34" charset="0"/>
              </a:rPr>
              <a:t>A seguito della revoca dell’incarico ai sensi dell’art.11</a:t>
            </a:r>
          </a:p>
          <a:p>
            <a:r>
              <a:rPr lang="it-IT" sz="2400" dirty="0">
                <a:solidFill>
                  <a:schemeClr val="tx1">
                    <a:lumMod val="75000"/>
                    <a:lumOff val="25000"/>
                  </a:schemeClr>
                </a:solidFill>
                <a:latin typeface="Bahnschrift Light SemiCondensed" panose="020B0502040204020203" pitchFamily="34" charset="0"/>
              </a:rPr>
              <a:t>A seguito di dimissioni volontarie in forma scritta all’Ambito Territoriale  o all’Istituto  Comprensivo di riferimento.</a:t>
            </a:r>
          </a:p>
          <a:p>
            <a:r>
              <a:rPr lang="it-IT" sz="2400" dirty="0">
                <a:solidFill>
                  <a:schemeClr val="tx1">
                    <a:lumMod val="75000"/>
                    <a:lumOff val="25000"/>
                  </a:schemeClr>
                </a:solidFill>
                <a:latin typeface="Bahnschrift Light SemiCondensed" panose="020B0502040204020203" pitchFamily="34" charset="0"/>
              </a:rPr>
              <a:t>Quando successivamente alla nomina venga a mancare uno dei requisiti previsti dall’Art.4</a:t>
            </a:r>
          </a:p>
          <a:p>
            <a:r>
              <a:rPr lang="it-IT" sz="2400" dirty="0">
                <a:solidFill>
                  <a:schemeClr val="tx1">
                    <a:lumMod val="75000"/>
                    <a:lumOff val="25000"/>
                  </a:schemeClr>
                </a:solidFill>
                <a:latin typeface="Bahnschrift Light SemiCondensed" panose="020B0502040204020203" pitchFamily="34" charset="0"/>
              </a:rPr>
              <a:t>Quando il componente della Commissione Mensa abbia il proprio incarico per la durata  prevista</a:t>
            </a:r>
            <a:r>
              <a:rPr lang="it-IT" sz="2400" dirty="0">
                <a:latin typeface="Bahnschrift Light SemiCondensed" panose="020B0502040204020203" pitchFamily="34" charset="0"/>
              </a:rPr>
              <a:t>.</a:t>
            </a:r>
          </a:p>
          <a:p>
            <a:endParaRPr lang="it-IT" sz="1800" dirty="0">
              <a:latin typeface="Bahnschrift Light SemiCondensed" panose="020B0502040204020203" pitchFamily="34" charset="0"/>
            </a:endParaRPr>
          </a:p>
        </p:txBody>
      </p:sp>
    </p:spTree>
    <p:extLst>
      <p:ext uri="{BB962C8B-B14F-4D97-AF65-F5344CB8AC3E}">
        <p14:creationId xmlns:p14="http://schemas.microsoft.com/office/powerpoint/2010/main" val="3212500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098896-DBED-4CD9-9F03-3D2549B7703D}"/>
              </a:ext>
            </a:extLst>
          </p:cNvPr>
          <p:cNvSpPr>
            <a:spLocks noGrp="1"/>
          </p:cNvSpPr>
          <p:nvPr>
            <p:ph type="title"/>
          </p:nvPr>
        </p:nvSpPr>
        <p:spPr>
          <a:xfrm>
            <a:off x="0" y="1"/>
            <a:ext cx="12192000" cy="1690688"/>
          </a:xfrm>
          <a:solidFill>
            <a:srgbClr val="FFCCFF"/>
          </a:solidFill>
        </p:spPr>
        <p:txBody>
          <a:bodyPr>
            <a:normAutofit/>
          </a:bodyPr>
          <a:lstStyle/>
          <a:p>
            <a:r>
              <a:rPr lang="it-IT" sz="2800" b="1" dirty="0">
                <a:solidFill>
                  <a:schemeClr val="tx1">
                    <a:lumMod val="75000"/>
                    <a:lumOff val="25000"/>
                  </a:schemeClr>
                </a:solidFill>
                <a:latin typeface="Bahnschrift SemiBold" panose="020B0502040204020203" pitchFamily="34" charset="0"/>
              </a:rPr>
              <a:t>ART. 13    REGOLE DI FUNZIONAMENTO DELLA  COMMISSIONE MENSA</a:t>
            </a:r>
          </a:p>
        </p:txBody>
      </p:sp>
      <p:sp>
        <p:nvSpPr>
          <p:cNvPr id="3" name="Segnaposto contenuto 2">
            <a:extLst>
              <a:ext uri="{FF2B5EF4-FFF2-40B4-BE49-F238E27FC236}">
                <a16:creationId xmlns:a16="http://schemas.microsoft.com/office/drawing/2014/main" id="{B6A481C8-21A3-4E99-B7D0-02C8C6FDFCBB}"/>
              </a:ext>
            </a:extLst>
          </p:cNvPr>
          <p:cNvSpPr>
            <a:spLocks noGrp="1"/>
          </p:cNvSpPr>
          <p:nvPr>
            <p:ph idx="1"/>
          </p:nvPr>
        </p:nvSpPr>
        <p:spPr>
          <a:xfrm>
            <a:off x="0" y="1690690"/>
            <a:ext cx="12192000" cy="5167310"/>
          </a:xfrm>
          <a:solidFill>
            <a:schemeClr val="accent4">
              <a:lumMod val="40000"/>
              <a:lumOff val="60000"/>
            </a:schemeClr>
          </a:solidFill>
        </p:spPr>
        <p:txBody>
          <a:bodyPr>
            <a:normAutofit/>
          </a:bodyPr>
          <a:lstStyle/>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Le CM svolgono la propria attività nell’ambito di tutti i punti di erogazione del Servio di Ristorazione</a:t>
            </a:r>
          </a:p>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Ogni membro effettua, almeno tre sopralluoghi nel corso dell’anno scolastico; Ogni CM effettua almeno due sopralluoghi nel corso dell’anno scolastico , presso ogni punto di erogazione del servizio facente parte dell’Istituto  Comprensivo o dell’Ambito Territoriale.</a:t>
            </a:r>
          </a:p>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Ogni singola visita deve essere effettuata seguendo le seguenti modalità:</a:t>
            </a:r>
          </a:p>
          <a:p>
            <a:r>
              <a:rPr lang="it-IT" sz="2400" dirty="0">
                <a:solidFill>
                  <a:schemeClr val="tx1">
                    <a:lumMod val="75000"/>
                    <a:lumOff val="25000"/>
                  </a:schemeClr>
                </a:solidFill>
                <a:latin typeface="Bahnschrift Light SemiCondensed" panose="020B0502040204020203" pitchFamily="34" charset="0"/>
              </a:rPr>
              <a:t>-centro di produzione pasti/derrate : la visita potrà essere svolta anche da un solo membro della CM e fino a un massimo di due, accompagnato dal personale dell’Azienda e dovrà avere una durata massima di due ore effettive, salvo complicazioni.</a:t>
            </a:r>
          </a:p>
          <a:p>
            <a:r>
              <a:rPr lang="it-IT" sz="2400" dirty="0">
                <a:solidFill>
                  <a:schemeClr val="tx1">
                    <a:lumMod val="75000"/>
                    <a:lumOff val="25000"/>
                  </a:schemeClr>
                </a:solidFill>
                <a:latin typeface="Bahnschrift Light SemiCondensed" panose="020B0502040204020203" pitchFamily="34" charset="0"/>
              </a:rPr>
              <a:t> - cucine dirette o esternalizzate e refettorio veicolato: la visita potrà essere svolta anche da un solo membro della CM e fino ad un massimo di due, compresa l’insegnante quando presente ed avere la durata massima di due ore, salvo complicazioni.</a:t>
            </a:r>
          </a:p>
          <a:p>
            <a:endParaRPr lang="it-IT" sz="1800" dirty="0">
              <a:latin typeface="Bahnschrift Light SemiCondensed" panose="020B0502040204020203" pitchFamily="34" charset="0"/>
            </a:endParaRPr>
          </a:p>
        </p:txBody>
      </p:sp>
    </p:spTree>
    <p:extLst>
      <p:ext uri="{BB962C8B-B14F-4D97-AF65-F5344CB8AC3E}">
        <p14:creationId xmlns:p14="http://schemas.microsoft.com/office/powerpoint/2010/main" val="2818630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FFF99"/>
            </a:gs>
            <a:gs pos="100000">
              <a:schemeClr val="accent4">
                <a:lumMod val="40000"/>
                <a:lumOff val="60000"/>
              </a:schemeClr>
            </a:gs>
            <a:gs pos="100000">
              <a:srgbClr val="930B83"/>
            </a:gs>
            <a:gs pos="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807C59-13D2-4462-8A72-BFEB6E0B7446}"/>
              </a:ext>
            </a:extLst>
          </p:cNvPr>
          <p:cNvSpPr>
            <a:spLocks noGrp="1"/>
          </p:cNvSpPr>
          <p:nvPr>
            <p:ph type="title"/>
          </p:nvPr>
        </p:nvSpPr>
        <p:spPr>
          <a:xfrm>
            <a:off x="838200" y="365125"/>
            <a:ext cx="10515600" cy="1144209"/>
          </a:xfrm>
          <a:solidFill>
            <a:srgbClr val="FFCCFF"/>
          </a:solidFill>
        </p:spPr>
        <p:txBody>
          <a:bodyPr/>
          <a:lstStyle/>
          <a:p>
            <a:pPr algn="ctr"/>
            <a:r>
              <a:rPr lang="it-IT" sz="3600" b="1" dirty="0">
                <a:solidFill>
                  <a:schemeClr val="tx1">
                    <a:lumMod val="75000"/>
                    <a:lumOff val="25000"/>
                  </a:schemeClr>
                </a:solidFill>
                <a:effectLst>
                  <a:outerShdw blurRad="38100" dist="38100" dir="2700000" algn="tl">
                    <a:srgbClr val="000000">
                      <a:alpha val="43137"/>
                    </a:srgbClr>
                  </a:outerShdw>
                </a:effectLst>
                <a:latin typeface="Bahnschrift SemiBold" panose="020B0502040204020203" pitchFamily="34" charset="0"/>
              </a:rPr>
              <a:t>Commissioni mensa </a:t>
            </a:r>
          </a:p>
        </p:txBody>
      </p:sp>
      <p:sp>
        <p:nvSpPr>
          <p:cNvPr id="3" name="CasellaDiTesto 2">
            <a:extLst>
              <a:ext uri="{FF2B5EF4-FFF2-40B4-BE49-F238E27FC236}">
                <a16:creationId xmlns:a16="http://schemas.microsoft.com/office/drawing/2014/main" id="{34E2AA4F-EF26-43B9-862E-EAF5BC876E14}"/>
              </a:ext>
            </a:extLst>
          </p:cNvPr>
          <p:cNvSpPr txBox="1"/>
          <p:nvPr/>
        </p:nvSpPr>
        <p:spPr>
          <a:xfrm>
            <a:off x="576775" y="1927274"/>
            <a:ext cx="11099410" cy="2215991"/>
          </a:xfrm>
          <a:prstGeom prst="rect">
            <a:avLst/>
          </a:prstGeom>
          <a:solidFill>
            <a:schemeClr val="accent2"/>
          </a:solidFill>
        </p:spPr>
        <p:txBody>
          <a:bodyPr wrap="square" rtlCol="0">
            <a:spAutoFit/>
          </a:bodyPr>
          <a:lstStyle/>
          <a:p>
            <a:r>
              <a:rPr lang="it-IT" sz="2400" dirty="0">
                <a:latin typeface="Bahnschrift Light SemiCondensed" panose="020B0502040204020203" pitchFamily="34" charset="0"/>
                <a:cs typeface="Times New Roman" panose="02020603050405020304" pitchFamily="18" charset="0"/>
              </a:rPr>
              <a:t>« </a:t>
            </a:r>
            <a:r>
              <a:rPr lang="it-IT" sz="2400" dirty="0">
                <a:solidFill>
                  <a:schemeClr val="tx1">
                    <a:lumMod val="75000"/>
                    <a:lumOff val="25000"/>
                  </a:schemeClr>
                </a:solidFill>
                <a:latin typeface="Bahnschrift Light SemiCondensed" panose="020B0502040204020203" pitchFamily="34" charset="0"/>
                <a:cs typeface="Times New Roman" panose="02020603050405020304" pitchFamily="18" charset="0"/>
              </a:rPr>
              <a:t>Sono istituite le Commissioni Mensa della Città di Genova, al fine di contribuire al rispetto e alla tutela del diritto ad una alimentazione di qualità nei confronti di tutte le bambine e i bambini, gli alunni e le alunne utenti del servizio di ristorazione scolastica.»  </a:t>
            </a:r>
          </a:p>
          <a:p>
            <a:endParaRPr lang="it-IT" sz="2400" dirty="0">
              <a:solidFill>
                <a:schemeClr val="tx1">
                  <a:lumMod val="75000"/>
                  <a:lumOff val="25000"/>
                </a:schemeClr>
              </a:solidFill>
              <a:latin typeface="Bahnschrift Light SemiCondensed" panose="020B0502040204020203" pitchFamily="34" charset="0"/>
              <a:cs typeface="Times New Roman" panose="02020603050405020304" pitchFamily="18" charset="0"/>
            </a:endParaRPr>
          </a:p>
          <a:p>
            <a:r>
              <a:rPr lang="it-IT" sz="2400" dirty="0">
                <a:solidFill>
                  <a:schemeClr val="tx1">
                    <a:lumMod val="75000"/>
                    <a:lumOff val="25000"/>
                  </a:schemeClr>
                </a:solidFill>
                <a:latin typeface="Bahnschrift Light SemiCondensed" panose="020B0502040204020203" pitchFamily="34" charset="0"/>
                <a:cs typeface="Times New Roman" panose="02020603050405020304" pitchFamily="18" charset="0"/>
              </a:rPr>
              <a:t>- </a:t>
            </a:r>
            <a:r>
              <a:rPr lang="it-IT" sz="2000" dirty="0">
                <a:solidFill>
                  <a:schemeClr val="tx1">
                    <a:lumMod val="75000"/>
                    <a:lumOff val="25000"/>
                  </a:schemeClr>
                </a:solidFill>
                <a:latin typeface="Bahnschrift Light SemiCondensed" panose="020B0502040204020203" pitchFamily="34" charset="0"/>
                <a:cs typeface="Times New Roman" panose="02020603050405020304" pitchFamily="18" charset="0"/>
              </a:rPr>
              <a:t>Art.1 Regolamento Comunale delle Commissioni Mensa</a:t>
            </a:r>
            <a:endParaRPr lang="it-IT" sz="2400" dirty="0">
              <a:solidFill>
                <a:schemeClr val="tx1">
                  <a:lumMod val="75000"/>
                  <a:lumOff val="25000"/>
                </a:schemeClr>
              </a:solidFill>
              <a:latin typeface="Bahnschrift Light SemiCondensed" panose="020B0502040204020203" pitchFamily="34" charset="0"/>
              <a:cs typeface="Times New Roman" panose="02020603050405020304" pitchFamily="18" charset="0"/>
            </a:endParaRPr>
          </a:p>
          <a:p>
            <a:endParaRPr lang="it-IT" dirty="0">
              <a:effectLst/>
            </a:endParaRPr>
          </a:p>
        </p:txBody>
      </p:sp>
      <p:cxnSp>
        <p:nvCxnSpPr>
          <p:cNvPr id="5" name="Connettore curvo 4">
            <a:extLst>
              <a:ext uri="{FF2B5EF4-FFF2-40B4-BE49-F238E27FC236}">
                <a16:creationId xmlns:a16="http://schemas.microsoft.com/office/drawing/2014/main" id="{D40D6F46-846C-416C-AFB7-0ADC09F2C003}"/>
              </a:ext>
            </a:extLst>
          </p:cNvPr>
          <p:cNvCxnSpPr>
            <a:cxnSpLocks/>
          </p:cNvCxnSpPr>
          <p:nvPr/>
        </p:nvCxnSpPr>
        <p:spPr>
          <a:xfrm rot="16200000" flipH="1">
            <a:off x="2657698" y="3996289"/>
            <a:ext cx="1058842" cy="1513573"/>
          </a:xfrm>
          <a:prstGeom prst="curvedConnector2">
            <a:avLst/>
          </a:prstGeom>
          <a:ln w="28575">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 name="CasellaDiTesto 6">
            <a:extLst>
              <a:ext uri="{FF2B5EF4-FFF2-40B4-BE49-F238E27FC236}">
                <a16:creationId xmlns:a16="http://schemas.microsoft.com/office/drawing/2014/main" id="{85E89091-F388-4F8C-8511-E05AB324EA6A}"/>
              </a:ext>
            </a:extLst>
          </p:cNvPr>
          <p:cNvSpPr txBox="1"/>
          <p:nvPr/>
        </p:nvSpPr>
        <p:spPr>
          <a:xfrm>
            <a:off x="4122821" y="4517836"/>
            <a:ext cx="7230979" cy="1200329"/>
          </a:xfrm>
          <a:prstGeom prst="rect">
            <a:avLst/>
          </a:prstGeom>
          <a:solidFill>
            <a:schemeClr val="accent2"/>
          </a:solidFill>
        </p:spPr>
        <p:txBody>
          <a:bodyPr wrap="square" rtlCol="0">
            <a:spAutoFit/>
          </a:bodyPr>
          <a:lstStyle/>
          <a:p>
            <a:pPr algn="ctr"/>
            <a:r>
              <a:rPr lang="it-IT" sz="2400" dirty="0">
                <a:solidFill>
                  <a:schemeClr val="tx1">
                    <a:lumMod val="75000"/>
                    <a:lumOff val="25000"/>
                  </a:schemeClr>
                </a:solidFill>
                <a:latin typeface="Bahnschrift Light SemiCondensed" panose="020B0502040204020203" pitchFamily="34" charset="0"/>
                <a:cs typeface="Times New Roman" panose="02020603050405020304" pitchFamily="18" charset="0"/>
              </a:rPr>
              <a:t>Sottolinea l’interesse verso la buona ristorazione e il rispetto delle norme igieniche al fine di garantire ai bambini un servizio di qualità </a:t>
            </a:r>
          </a:p>
        </p:txBody>
      </p:sp>
      <p:sp>
        <p:nvSpPr>
          <p:cNvPr id="8" name="CasellaDiTesto 7">
            <a:extLst>
              <a:ext uri="{FF2B5EF4-FFF2-40B4-BE49-F238E27FC236}">
                <a16:creationId xmlns:a16="http://schemas.microsoft.com/office/drawing/2014/main" id="{4CDB705B-4FB7-4A0F-8AC7-BE9FBD9321B8}"/>
              </a:ext>
            </a:extLst>
          </p:cNvPr>
          <p:cNvSpPr txBox="1"/>
          <p:nvPr/>
        </p:nvSpPr>
        <p:spPr>
          <a:xfrm>
            <a:off x="360947" y="6136105"/>
            <a:ext cx="8307192" cy="646331"/>
          </a:xfrm>
          <a:prstGeom prst="rect">
            <a:avLst/>
          </a:prstGeom>
          <a:noFill/>
        </p:spPr>
        <p:txBody>
          <a:bodyPr wrap="square" rtlCol="0">
            <a:spAutoFit/>
          </a:bodyPr>
          <a:lstStyle/>
          <a:p>
            <a:r>
              <a:rPr lang="it-IT" dirty="0">
                <a:solidFill>
                  <a:schemeClr val="tx1">
                    <a:lumMod val="75000"/>
                    <a:lumOff val="25000"/>
                  </a:schemeClr>
                </a:solidFill>
              </a:rPr>
              <a:t>Per approfondire</a:t>
            </a:r>
            <a:r>
              <a:rPr lang="it-IT" dirty="0"/>
              <a:t>: </a:t>
            </a:r>
            <a:r>
              <a:rPr lang="it-IT" u="sng" dirty="0">
                <a:hlinkClick r:id="rId2"/>
              </a:rPr>
              <a:t>https://smart.comune.genova.it/contenuti/commissioni-mensa</a:t>
            </a:r>
            <a:r>
              <a:rPr lang="it-IT" u="sng" dirty="0"/>
              <a:t> </a:t>
            </a:r>
          </a:p>
          <a:p>
            <a:endParaRPr lang="it-IT" u="sng" dirty="0"/>
          </a:p>
        </p:txBody>
      </p:sp>
    </p:spTree>
    <p:extLst>
      <p:ext uri="{BB962C8B-B14F-4D97-AF65-F5344CB8AC3E}">
        <p14:creationId xmlns:p14="http://schemas.microsoft.com/office/powerpoint/2010/main" val="163199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098896-DBED-4CD9-9F03-3D2549B7703D}"/>
              </a:ext>
            </a:extLst>
          </p:cNvPr>
          <p:cNvSpPr>
            <a:spLocks noGrp="1"/>
          </p:cNvSpPr>
          <p:nvPr>
            <p:ph type="title"/>
          </p:nvPr>
        </p:nvSpPr>
        <p:spPr>
          <a:xfrm>
            <a:off x="0" y="1"/>
            <a:ext cx="12192000" cy="1690688"/>
          </a:xfrm>
          <a:solidFill>
            <a:srgbClr val="FFCCFF"/>
          </a:solidFill>
        </p:spPr>
        <p:txBody>
          <a:bodyPr>
            <a:normAutofit/>
          </a:bodyPr>
          <a:lstStyle/>
          <a:p>
            <a:r>
              <a:rPr lang="it-IT" sz="2800" b="1" dirty="0">
                <a:solidFill>
                  <a:schemeClr val="tx1">
                    <a:lumMod val="75000"/>
                    <a:lumOff val="25000"/>
                  </a:schemeClr>
                </a:solidFill>
                <a:latin typeface="Bahnschrift SemiBold" panose="020B0502040204020203" pitchFamily="34" charset="0"/>
              </a:rPr>
              <a:t>ART. 13    REGOLE DI FUNZIONAMENTO DELLA  COMMISSIONE MENSA</a:t>
            </a:r>
          </a:p>
        </p:txBody>
      </p:sp>
      <p:sp>
        <p:nvSpPr>
          <p:cNvPr id="3" name="Segnaposto contenuto 2">
            <a:extLst>
              <a:ext uri="{FF2B5EF4-FFF2-40B4-BE49-F238E27FC236}">
                <a16:creationId xmlns:a16="http://schemas.microsoft.com/office/drawing/2014/main" id="{B6A481C8-21A3-4E99-B7D0-02C8C6FDFCBB}"/>
              </a:ext>
            </a:extLst>
          </p:cNvPr>
          <p:cNvSpPr>
            <a:spLocks noGrp="1"/>
          </p:cNvSpPr>
          <p:nvPr>
            <p:ph idx="1"/>
          </p:nvPr>
        </p:nvSpPr>
        <p:spPr>
          <a:xfrm>
            <a:off x="0" y="1690690"/>
            <a:ext cx="12192000" cy="5167310"/>
          </a:xfrm>
          <a:solidFill>
            <a:schemeClr val="accent4">
              <a:lumMod val="40000"/>
              <a:lumOff val="60000"/>
            </a:schemeClr>
          </a:solidFill>
        </p:spPr>
        <p:txBody>
          <a:bodyPr>
            <a:normAutofit/>
          </a:bodyPr>
          <a:lstStyle/>
          <a:p>
            <a:pPr marL="342900" indent="-342900">
              <a:buAutoNum type="arabicPeriod" startAt="4"/>
            </a:pPr>
            <a:r>
              <a:rPr lang="it-IT" sz="2400" dirty="0">
                <a:solidFill>
                  <a:schemeClr val="tx1">
                    <a:lumMod val="75000"/>
                    <a:lumOff val="25000"/>
                  </a:schemeClr>
                </a:solidFill>
                <a:latin typeface="Bahnschrift Light SemiCondensed" panose="020B0502040204020203" pitchFamily="34" charset="0"/>
              </a:rPr>
              <a:t>I limiti temporali sono posti a garanzia del corretto e tempestivo svolgimento delle operazioni di lavoro da parte del personale ivi impegnato</a:t>
            </a:r>
          </a:p>
          <a:p>
            <a:pPr marL="342900" indent="-342900">
              <a:buAutoNum type="arabicPeriod" startAt="4"/>
            </a:pPr>
            <a:r>
              <a:rPr lang="it-IT" sz="2400" dirty="0">
                <a:solidFill>
                  <a:schemeClr val="tx1">
                    <a:lumMod val="75000"/>
                    <a:lumOff val="25000"/>
                  </a:schemeClr>
                </a:solidFill>
                <a:latin typeface="Bahnschrift Light SemiCondensed" panose="020B0502040204020203" pitchFamily="34" charset="0"/>
              </a:rPr>
              <a:t>Di norma le CM effettuano la propria attività di verifica esclusivamente nell’ambito del turno o del refettorio o della scuola … dove non risulti presente il figlio dei componenti, salvo che tale situazione costituisca impedimento assoluto allo svolgimento dell’attività della stessa…..</a:t>
            </a:r>
          </a:p>
          <a:p>
            <a:pPr marL="342900" indent="-342900">
              <a:buAutoNum type="arabicPeriod" startAt="4"/>
            </a:pPr>
            <a:r>
              <a:rPr lang="it-IT" sz="2400" dirty="0">
                <a:solidFill>
                  <a:schemeClr val="tx1">
                    <a:lumMod val="75000"/>
                    <a:lumOff val="25000"/>
                  </a:schemeClr>
                </a:solidFill>
                <a:latin typeface="Bahnschrift Light SemiCondensed" panose="020B0502040204020203" pitchFamily="34" charset="0"/>
              </a:rPr>
              <a:t>I componenti della CM devono svolgere l’incarico nel rispetto del principio di rotazione favorendo, per l’effettuazione dei sopralluoghi, il ricambio della </a:t>
            </a:r>
            <a:r>
              <a:rPr lang="it-IT" sz="2400" dirty="0" err="1">
                <a:solidFill>
                  <a:schemeClr val="tx1">
                    <a:lumMod val="75000"/>
                    <a:lumOff val="25000"/>
                  </a:schemeClr>
                </a:solidFill>
                <a:latin typeface="Bahnschrift Light SemiCondensed" panose="020B0502040204020203" pitchFamily="34" charset="0"/>
              </a:rPr>
              <a:t>composizione,per</a:t>
            </a:r>
            <a:r>
              <a:rPr lang="it-IT" sz="2400" dirty="0">
                <a:solidFill>
                  <a:schemeClr val="tx1">
                    <a:lumMod val="75000"/>
                    <a:lumOff val="25000"/>
                  </a:schemeClr>
                </a:solidFill>
                <a:latin typeface="Bahnschrift Light SemiCondensed" panose="020B0502040204020203" pitchFamily="34" charset="0"/>
              </a:rPr>
              <a:t> consentire il monitoraggio globale del servizio di ristorazione scolastica…</a:t>
            </a:r>
          </a:p>
          <a:p>
            <a:pPr marL="342900" indent="-342900">
              <a:buAutoNum type="arabicPeriod" startAt="4"/>
            </a:pPr>
            <a:r>
              <a:rPr lang="it-IT" sz="2400" dirty="0">
                <a:solidFill>
                  <a:schemeClr val="tx1">
                    <a:lumMod val="75000"/>
                    <a:lumOff val="25000"/>
                  </a:schemeClr>
                </a:solidFill>
                <a:latin typeface="Bahnschrift Light SemiCondensed" panose="020B0502040204020203" pitchFamily="34" charset="0"/>
              </a:rPr>
              <a:t>I Dirigenti Scolastici…, nonché i responsabili Territoriali…, pur non essendo membri della CM, …,possono partecipare ai sopralluoghi delle CM.</a:t>
            </a:r>
          </a:p>
        </p:txBody>
      </p:sp>
    </p:spTree>
    <p:extLst>
      <p:ext uri="{BB962C8B-B14F-4D97-AF65-F5344CB8AC3E}">
        <p14:creationId xmlns:p14="http://schemas.microsoft.com/office/powerpoint/2010/main" val="28280638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098896-DBED-4CD9-9F03-3D2549B7703D}"/>
              </a:ext>
            </a:extLst>
          </p:cNvPr>
          <p:cNvSpPr>
            <a:spLocks noGrp="1"/>
          </p:cNvSpPr>
          <p:nvPr>
            <p:ph type="title"/>
          </p:nvPr>
        </p:nvSpPr>
        <p:spPr>
          <a:xfrm>
            <a:off x="0" y="1"/>
            <a:ext cx="12192000" cy="1690688"/>
          </a:xfrm>
          <a:solidFill>
            <a:srgbClr val="FFCCFF"/>
          </a:solidFill>
        </p:spPr>
        <p:txBody>
          <a:bodyPr>
            <a:normAutofit/>
          </a:bodyPr>
          <a:lstStyle/>
          <a:p>
            <a:r>
              <a:rPr lang="it-IT" sz="2800" b="1" dirty="0">
                <a:solidFill>
                  <a:schemeClr val="tx1">
                    <a:lumMod val="75000"/>
                    <a:lumOff val="25000"/>
                  </a:schemeClr>
                </a:solidFill>
                <a:latin typeface="Bahnschrift SemiBold" panose="020B0502040204020203" pitchFamily="34" charset="0"/>
              </a:rPr>
              <a:t>ART.14   MODALITA’ D’ INTERVENTO</a:t>
            </a:r>
          </a:p>
        </p:txBody>
      </p:sp>
      <p:sp>
        <p:nvSpPr>
          <p:cNvPr id="3" name="Segnaposto contenuto 2">
            <a:extLst>
              <a:ext uri="{FF2B5EF4-FFF2-40B4-BE49-F238E27FC236}">
                <a16:creationId xmlns:a16="http://schemas.microsoft.com/office/drawing/2014/main" id="{B6A481C8-21A3-4E99-B7D0-02C8C6FDFCBB}"/>
              </a:ext>
            </a:extLst>
          </p:cNvPr>
          <p:cNvSpPr>
            <a:spLocks noGrp="1"/>
          </p:cNvSpPr>
          <p:nvPr>
            <p:ph idx="1"/>
          </p:nvPr>
        </p:nvSpPr>
        <p:spPr>
          <a:xfrm>
            <a:off x="0" y="1690690"/>
            <a:ext cx="12192000" cy="5167310"/>
          </a:xfrm>
          <a:solidFill>
            <a:schemeClr val="accent4">
              <a:lumMod val="40000"/>
              <a:lumOff val="60000"/>
            </a:schemeClr>
          </a:solidFill>
        </p:spPr>
        <p:txBody>
          <a:bodyPr>
            <a:normAutofit/>
          </a:bodyPr>
          <a:lstStyle/>
          <a:p>
            <a:pPr marL="457200" indent="-457200">
              <a:buFont typeface="+mj-lt"/>
              <a:buAutoNum type="arabicPeriod"/>
            </a:pPr>
            <a:r>
              <a:rPr lang="it-IT" sz="2400" dirty="0">
                <a:latin typeface="Bahnschrift Light SemiCondensed" panose="020B0502040204020203" pitchFamily="34" charset="0"/>
              </a:rPr>
              <a:t>Le attività di verifica devono essere effettuate nel rispetto delle disposizioni normative di settore.</a:t>
            </a:r>
          </a:p>
          <a:p>
            <a:pPr marL="457200" indent="-457200">
              <a:buFont typeface="+mj-lt"/>
              <a:buAutoNum type="arabicPeriod"/>
            </a:pPr>
            <a:r>
              <a:rPr lang="it-IT" sz="2400" dirty="0">
                <a:latin typeface="Bahnschrift Light SemiCondensed" panose="020B0502040204020203" pitchFamily="34" charset="0"/>
              </a:rPr>
              <a:t>La verifica consiste nel monitoraggio a vista e nell’assaggio , con modalità che non ostacoli le attività in corso , di porzioni di ogni pasto servito dal servizio.</a:t>
            </a:r>
          </a:p>
          <a:p>
            <a:pPr marL="457200" indent="-457200">
              <a:buFont typeface="+mj-lt"/>
              <a:buAutoNum type="arabicPeriod"/>
            </a:pPr>
            <a:r>
              <a:rPr lang="it-IT" sz="2400" dirty="0">
                <a:latin typeface="Bahnschrift Light SemiCondensed" panose="020B0502040204020203" pitchFamily="34" charset="0"/>
              </a:rPr>
              <a:t>La CM può accedere ai Centri di Ristorazione scolastica con cucina gestita da personale comunale , ai centri di Ristorazione Scolastica con cucina gestita da personale aziendale , ai Centri di Ristorazione scolastica forniti con pasto veicolato, nonché ai Centri cottura /Fornitura Derrate  di proprietà Aziendale o Comunale.</a:t>
            </a:r>
          </a:p>
          <a:p>
            <a:pPr marL="457200" indent="-457200">
              <a:buFont typeface="+mj-lt"/>
              <a:buAutoNum type="arabicPeriod"/>
            </a:pPr>
            <a:r>
              <a:rPr lang="it-IT" sz="2400" dirty="0">
                <a:latin typeface="Bahnschrift Light SemiCondensed" panose="020B0502040204020203" pitchFamily="34" charset="0"/>
              </a:rPr>
              <a:t>L’accesso può avvenire senza preavviso, deve essere effettuato nell’ordinario orario di svolgimento del servizio di Ristorazione Scolastica  e deve essere eseguito in presenza del personale aziendale  nelle cucine esternalizzate e nei refettori veicolati o comunale nelle cucine a gestione diretta, degli addetti alla distribuzione e/o degli addetti al trasporto e potrà riguardare il controllo della relativa documentazione.</a:t>
            </a:r>
          </a:p>
          <a:p>
            <a:endParaRPr lang="it-IT" sz="1800" dirty="0">
              <a:latin typeface="Bahnschrift Light SemiCondensed" panose="020B0502040204020203" pitchFamily="34" charset="0"/>
            </a:endParaRPr>
          </a:p>
        </p:txBody>
      </p:sp>
    </p:spTree>
    <p:extLst>
      <p:ext uri="{BB962C8B-B14F-4D97-AF65-F5344CB8AC3E}">
        <p14:creationId xmlns:p14="http://schemas.microsoft.com/office/powerpoint/2010/main" val="21895446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098896-DBED-4CD9-9F03-3D2549B7703D}"/>
              </a:ext>
            </a:extLst>
          </p:cNvPr>
          <p:cNvSpPr>
            <a:spLocks noGrp="1"/>
          </p:cNvSpPr>
          <p:nvPr>
            <p:ph type="title"/>
          </p:nvPr>
        </p:nvSpPr>
        <p:spPr>
          <a:xfrm>
            <a:off x="0" y="1"/>
            <a:ext cx="12192000" cy="1690688"/>
          </a:xfrm>
          <a:solidFill>
            <a:srgbClr val="FFCCFF"/>
          </a:solidFill>
        </p:spPr>
        <p:txBody>
          <a:bodyPr>
            <a:normAutofit/>
          </a:bodyPr>
          <a:lstStyle/>
          <a:p>
            <a:r>
              <a:rPr lang="it-IT" sz="2800" b="1" dirty="0">
                <a:solidFill>
                  <a:schemeClr val="tx1">
                    <a:lumMod val="75000"/>
                    <a:lumOff val="25000"/>
                  </a:schemeClr>
                </a:solidFill>
                <a:latin typeface="Bahnschrift SemiBold" panose="020B0502040204020203" pitchFamily="34" charset="0"/>
              </a:rPr>
              <a:t>ART.14   MODALITA’ D’ INTERVENTO</a:t>
            </a:r>
          </a:p>
        </p:txBody>
      </p:sp>
      <p:sp>
        <p:nvSpPr>
          <p:cNvPr id="3" name="Segnaposto contenuto 2">
            <a:extLst>
              <a:ext uri="{FF2B5EF4-FFF2-40B4-BE49-F238E27FC236}">
                <a16:creationId xmlns:a16="http://schemas.microsoft.com/office/drawing/2014/main" id="{B6A481C8-21A3-4E99-B7D0-02C8C6FDFCBB}"/>
              </a:ext>
            </a:extLst>
          </p:cNvPr>
          <p:cNvSpPr>
            <a:spLocks noGrp="1"/>
          </p:cNvSpPr>
          <p:nvPr>
            <p:ph idx="1"/>
          </p:nvPr>
        </p:nvSpPr>
        <p:spPr>
          <a:xfrm>
            <a:off x="0" y="1349828"/>
            <a:ext cx="12192000" cy="5508171"/>
          </a:xfrm>
          <a:solidFill>
            <a:schemeClr val="accent4">
              <a:lumMod val="40000"/>
              <a:lumOff val="60000"/>
            </a:schemeClr>
          </a:solidFill>
        </p:spPr>
        <p:txBody>
          <a:bodyPr>
            <a:normAutofit fontScale="77500" lnSpcReduction="20000"/>
          </a:bodyPr>
          <a:lstStyle/>
          <a:p>
            <a:pPr marL="0" indent="0">
              <a:buNone/>
            </a:pPr>
            <a:r>
              <a:rPr lang="it-IT" sz="3400" dirty="0">
                <a:solidFill>
                  <a:schemeClr val="tx1">
                    <a:lumMod val="75000"/>
                    <a:lumOff val="25000"/>
                  </a:schemeClr>
                </a:solidFill>
                <a:latin typeface="Bahnschrift Light SemiCondensed" panose="020B0502040204020203" pitchFamily="34" charset="0"/>
              </a:rPr>
              <a:t>5. L’accesso ai locali deve avvenire nel rispetto delle seguenti prescrizioni:</a:t>
            </a:r>
          </a:p>
          <a:p>
            <a:pPr marL="0" indent="0">
              <a:buNone/>
            </a:pPr>
            <a:endParaRPr lang="it-IT" sz="1500" dirty="0">
              <a:solidFill>
                <a:schemeClr val="tx1">
                  <a:lumMod val="75000"/>
                  <a:lumOff val="25000"/>
                </a:schemeClr>
              </a:solidFill>
              <a:latin typeface="Bahnschrift Light SemiCondensed" panose="020B0502040204020203" pitchFamily="34" charset="0"/>
            </a:endParaRPr>
          </a:p>
          <a:p>
            <a:pPr marL="0" indent="0">
              <a:buNone/>
            </a:pPr>
            <a:r>
              <a:rPr lang="it-IT" sz="2600" dirty="0">
                <a:solidFill>
                  <a:schemeClr val="tx1">
                    <a:lumMod val="75000"/>
                    <a:lumOff val="25000"/>
                  </a:schemeClr>
                </a:solidFill>
                <a:latin typeface="Bahnschrift Light SemiCondensed" panose="020B0502040204020203" pitchFamily="34" charset="0"/>
              </a:rPr>
              <a:t>a) </a:t>
            </a:r>
            <a:r>
              <a:rPr lang="it-IT" dirty="0">
                <a:solidFill>
                  <a:schemeClr val="tx1">
                    <a:lumMod val="75000"/>
                    <a:lumOff val="25000"/>
                  </a:schemeClr>
                </a:solidFill>
                <a:latin typeface="Bahnschrift Light SemiCondensed" panose="020B0502040204020203" pitchFamily="34" charset="0"/>
              </a:rPr>
              <a:t>Verifica presso i Centri di Ristorazione dotati di cucina diretta o esternalizzata :</a:t>
            </a:r>
          </a:p>
          <a:p>
            <a:pPr marL="0" indent="0">
              <a:buNone/>
            </a:pPr>
            <a:r>
              <a:rPr lang="it-IT" dirty="0">
                <a:solidFill>
                  <a:schemeClr val="tx1">
                    <a:lumMod val="75000"/>
                    <a:lumOff val="25000"/>
                  </a:schemeClr>
                </a:solidFill>
                <a:latin typeface="Bahnschrift Light SemiCondensed" panose="020B0502040204020203" pitchFamily="34" charset="0"/>
              </a:rPr>
              <a:t>La C.M. può accedere unicamente ai locali cucina, dispensa/frigorifero e refettorio, può assaggiare un campione di pasto del giorno  in ognuna delle sue portate, può assistere alle fasi di preparazione /distribuzione /consumo e riordino, avendo cura di non intralciare e di non ritardare le operazioni di lavoro che si stanno svolgendo…</a:t>
            </a:r>
          </a:p>
          <a:p>
            <a:pPr marL="0" indent="0">
              <a:buNone/>
            </a:pPr>
            <a:endParaRPr lang="it-IT" sz="1500" dirty="0">
              <a:solidFill>
                <a:schemeClr val="tx1">
                  <a:lumMod val="75000"/>
                  <a:lumOff val="25000"/>
                </a:schemeClr>
              </a:solidFill>
              <a:latin typeface="Bahnschrift Light SemiCondensed" panose="020B0502040204020203" pitchFamily="34" charset="0"/>
            </a:endParaRPr>
          </a:p>
          <a:p>
            <a:pPr marL="0" indent="0">
              <a:buNone/>
            </a:pPr>
            <a:r>
              <a:rPr lang="it-IT" dirty="0">
                <a:solidFill>
                  <a:schemeClr val="tx1">
                    <a:lumMod val="75000"/>
                    <a:lumOff val="25000"/>
                  </a:schemeClr>
                </a:solidFill>
                <a:latin typeface="Bahnschrift Light SemiCondensed" panose="020B0502040204020203" pitchFamily="34" charset="0"/>
              </a:rPr>
              <a:t>b) Modalità di verifica presso i Centri di Ristorazione a pasto veicolato:</a:t>
            </a:r>
          </a:p>
          <a:p>
            <a:pPr marL="0" indent="0">
              <a:buNone/>
            </a:pPr>
            <a:r>
              <a:rPr lang="it-IT" dirty="0">
                <a:solidFill>
                  <a:schemeClr val="tx1">
                    <a:lumMod val="75000"/>
                    <a:lumOff val="25000"/>
                  </a:schemeClr>
                </a:solidFill>
                <a:latin typeface="Bahnschrift Light SemiCondensed" panose="020B0502040204020203" pitchFamily="34" charset="0"/>
              </a:rPr>
              <a:t> La C.M. può accedere può accedere ai locali di disbrigo e refettori , può verificare la puntualità del trasporto del pasto, può assaggiare un campione del pasto del giorno, in ognuna delle sue portate , può assistere alle fasi di preparazione /distribuzione /consumo e riordino, avendo cura di non intralciare e di non ritardare le operazioni di lavoro che si stanno svolgendo.</a:t>
            </a:r>
          </a:p>
          <a:p>
            <a:pPr marL="0" indent="0">
              <a:buNone/>
            </a:pPr>
            <a:endParaRPr lang="it-IT" sz="1500" dirty="0">
              <a:solidFill>
                <a:schemeClr val="tx1">
                  <a:lumMod val="75000"/>
                  <a:lumOff val="25000"/>
                </a:schemeClr>
              </a:solidFill>
              <a:latin typeface="Bahnschrift Light SemiCondensed" panose="020B0502040204020203" pitchFamily="34" charset="0"/>
            </a:endParaRPr>
          </a:p>
          <a:p>
            <a:pPr marL="0" indent="0">
              <a:buNone/>
            </a:pPr>
            <a:r>
              <a:rPr lang="it-IT" dirty="0">
                <a:solidFill>
                  <a:schemeClr val="tx1">
                    <a:lumMod val="75000"/>
                    <a:lumOff val="25000"/>
                  </a:schemeClr>
                </a:solidFill>
                <a:latin typeface="Bahnschrift Light SemiCondensed" panose="020B0502040204020203" pitchFamily="34" charset="0"/>
              </a:rPr>
              <a:t>c) Modalità di verifica presso il centro cottura e/o fornitura derrate:</a:t>
            </a:r>
          </a:p>
          <a:p>
            <a:pPr marL="0" indent="0">
              <a:buNone/>
            </a:pPr>
            <a:r>
              <a:rPr lang="it-IT" dirty="0">
                <a:solidFill>
                  <a:schemeClr val="tx1">
                    <a:lumMod val="75000"/>
                    <a:lumOff val="25000"/>
                  </a:schemeClr>
                </a:solidFill>
                <a:latin typeface="Bahnschrift Light SemiCondensed" panose="020B0502040204020203" pitchFamily="34" charset="0"/>
              </a:rPr>
              <a:t>La C.M. accompagnata dal personale aziendale , può verificare i locali di stoccaggio e conservazione degli alimenti/celle frigorifiche , le zone di preparazione/cottura , nonché il settore dedicarlo al confezionamento e al carico e trasporto pasti ivi inclusi i mezzi di trasporto , avendo cura di non intralciare le operazioni di lavoro.</a:t>
            </a:r>
          </a:p>
          <a:p>
            <a:pPr marL="0" indent="0">
              <a:buNone/>
            </a:pPr>
            <a:endParaRPr lang="it-IT" sz="1800" dirty="0">
              <a:latin typeface="Bahnschrift Light SemiCondensed" panose="020B0502040204020203" pitchFamily="34" charset="0"/>
            </a:endParaRPr>
          </a:p>
        </p:txBody>
      </p:sp>
    </p:spTree>
    <p:extLst>
      <p:ext uri="{BB962C8B-B14F-4D97-AF65-F5344CB8AC3E}">
        <p14:creationId xmlns:p14="http://schemas.microsoft.com/office/powerpoint/2010/main" val="19161802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098896-DBED-4CD9-9F03-3D2549B7703D}"/>
              </a:ext>
            </a:extLst>
          </p:cNvPr>
          <p:cNvSpPr>
            <a:spLocks noGrp="1"/>
          </p:cNvSpPr>
          <p:nvPr>
            <p:ph type="title"/>
          </p:nvPr>
        </p:nvSpPr>
        <p:spPr>
          <a:xfrm>
            <a:off x="0" y="1"/>
            <a:ext cx="12192000" cy="1190170"/>
          </a:xfrm>
          <a:solidFill>
            <a:srgbClr val="FFCCFF"/>
          </a:solidFill>
        </p:spPr>
        <p:txBody>
          <a:bodyPr>
            <a:normAutofit/>
          </a:bodyPr>
          <a:lstStyle/>
          <a:p>
            <a:r>
              <a:rPr lang="it-IT" sz="2800" b="1" dirty="0">
                <a:solidFill>
                  <a:schemeClr val="tx1">
                    <a:lumMod val="75000"/>
                    <a:lumOff val="25000"/>
                  </a:schemeClr>
                </a:solidFill>
                <a:latin typeface="Bahnschrift SemiBold" panose="020B0502040204020203" pitchFamily="34" charset="0"/>
              </a:rPr>
              <a:t>ART.14   MODALITA’ D’ INTERVENTO</a:t>
            </a:r>
          </a:p>
        </p:txBody>
      </p:sp>
      <p:sp>
        <p:nvSpPr>
          <p:cNvPr id="3" name="Segnaposto contenuto 2">
            <a:extLst>
              <a:ext uri="{FF2B5EF4-FFF2-40B4-BE49-F238E27FC236}">
                <a16:creationId xmlns:a16="http://schemas.microsoft.com/office/drawing/2014/main" id="{B6A481C8-21A3-4E99-B7D0-02C8C6FDFCBB}"/>
              </a:ext>
            </a:extLst>
          </p:cNvPr>
          <p:cNvSpPr>
            <a:spLocks noGrp="1"/>
          </p:cNvSpPr>
          <p:nvPr>
            <p:ph idx="1"/>
          </p:nvPr>
        </p:nvSpPr>
        <p:spPr>
          <a:xfrm>
            <a:off x="0" y="1190171"/>
            <a:ext cx="12192000" cy="5667829"/>
          </a:xfrm>
          <a:solidFill>
            <a:schemeClr val="accent4">
              <a:lumMod val="40000"/>
              <a:lumOff val="60000"/>
            </a:schemeClr>
          </a:solidFill>
        </p:spPr>
        <p:txBody>
          <a:bodyPr>
            <a:noAutofit/>
          </a:bodyPr>
          <a:lstStyle/>
          <a:p>
            <a:pPr marL="0" indent="0">
              <a:buNone/>
            </a:pPr>
            <a:r>
              <a:rPr lang="it-IT" sz="2400" dirty="0">
                <a:latin typeface="Bahnschrift Light SemiCondensed" panose="020B0502040204020203" pitchFamily="34" charset="0"/>
              </a:rPr>
              <a:t>6. </a:t>
            </a:r>
            <a:r>
              <a:rPr lang="it-IT" sz="2400" dirty="0">
                <a:solidFill>
                  <a:schemeClr val="tx1">
                    <a:lumMod val="75000"/>
                    <a:lumOff val="25000"/>
                  </a:schemeClr>
                </a:solidFill>
                <a:latin typeface="Bahnschrift Light SemiCondensed" panose="020B0502040204020203" pitchFamily="34" charset="0"/>
              </a:rPr>
              <a:t>Nel corso dello svolgimento del sopralluogo è consentito alla C.M :</a:t>
            </a:r>
          </a:p>
          <a:p>
            <a:pPr>
              <a:buFont typeface="Wingdings" panose="05000000000000000000" pitchFamily="2" charset="2"/>
              <a:buChar char="Ø"/>
            </a:pPr>
            <a:r>
              <a:rPr lang="it-IT" sz="2400" dirty="0">
                <a:solidFill>
                  <a:schemeClr val="tx1">
                    <a:lumMod val="75000"/>
                    <a:lumOff val="25000"/>
                  </a:schemeClr>
                </a:solidFill>
                <a:latin typeface="Bahnschrift Light SemiCondensed" panose="020B0502040204020203" pitchFamily="34" charset="0"/>
              </a:rPr>
              <a:t>Valutare la qualità del pasto</a:t>
            </a:r>
          </a:p>
          <a:p>
            <a:pPr>
              <a:buFont typeface="Wingdings" panose="05000000000000000000" pitchFamily="2" charset="2"/>
              <a:buChar char="Ø"/>
            </a:pPr>
            <a:r>
              <a:rPr lang="it-IT" sz="2400" dirty="0">
                <a:solidFill>
                  <a:schemeClr val="tx1">
                    <a:lumMod val="75000"/>
                    <a:lumOff val="25000"/>
                  </a:schemeClr>
                </a:solidFill>
                <a:latin typeface="Bahnschrift Light SemiCondensed" panose="020B0502040204020203" pitchFamily="34" charset="0"/>
              </a:rPr>
              <a:t>Verificare le caratteristiche sensoriali degli alimenti</a:t>
            </a:r>
          </a:p>
          <a:p>
            <a:pPr>
              <a:buFont typeface="Wingdings" panose="05000000000000000000" pitchFamily="2" charset="2"/>
              <a:buChar char="Ø"/>
            </a:pPr>
            <a:r>
              <a:rPr lang="it-IT" sz="2400" dirty="0">
                <a:solidFill>
                  <a:schemeClr val="tx1">
                    <a:lumMod val="75000"/>
                    <a:lumOff val="25000"/>
                  </a:schemeClr>
                </a:solidFill>
                <a:latin typeface="Bahnschrift Light SemiCondensed" panose="020B0502040204020203" pitchFamily="34" charset="0"/>
              </a:rPr>
              <a:t>Verificare il grado di </a:t>
            </a:r>
            <a:r>
              <a:rPr lang="it-IT" sz="2400" dirty="0" err="1">
                <a:solidFill>
                  <a:schemeClr val="tx1">
                    <a:lumMod val="75000"/>
                    <a:lumOff val="25000"/>
                  </a:schemeClr>
                </a:solidFill>
                <a:latin typeface="Bahnschrift Light SemiCondensed" panose="020B0502040204020203" pitchFamily="34" charset="0"/>
              </a:rPr>
              <a:t>gradibilità</a:t>
            </a:r>
            <a:r>
              <a:rPr lang="it-IT" sz="2400" dirty="0">
                <a:solidFill>
                  <a:schemeClr val="tx1">
                    <a:lumMod val="75000"/>
                    <a:lumOff val="25000"/>
                  </a:schemeClr>
                </a:solidFill>
                <a:latin typeface="Bahnschrift Light SemiCondensed" panose="020B0502040204020203" pitchFamily="34" charset="0"/>
              </a:rPr>
              <a:t> e di consumo da parte dell’utenza </a:t>
            </a:r>
          </a:p>
          <a:p>
            <a:pPr>
              <a:buFont typeface="Wingdings" panose="05000000000000000000" pitchFamily="2" charset="2"/>
              <a:buChar char="Ø"/>
            </a:pPr>
            <a:r>
              <a:rPr lang="it-IT" sz="2400" dirty="0">
                <a:solidFill>
                  <a:schemeClr val="tx1">
                    <a:lumMod val="75000"/>
                    <a:lumOff val="25000"/>
                  </a:schemeClr>
                </a:solidFill>
                <a:latin typeface="Bahnschrift Light SemiCondensed" panose="020B0502040204020203" pitchFamily="34" charset="0"/>
              </a:rPr>
              <a:t>Monitorare il rispetto delle grammature secondo congruità con piatto campione</a:t>
            </a:r>
          </a:p>
          <a:p>
            <a:pPr>
              <a:buFont typeface="Wingdings" panose="05000000000000000000" pitchFamily="2" charset="2"/>
              <a:buChar char="Ø"/>
            </a:pPr>
            <a:r>
              <a:rPr lang="it-IT" sz="2400" dirty="0">
                <a:solidFill>
                  <a:schemeClr val="tx1">
                    <a:lumMod val="75000"/>
                    <a:lumOff val="25000"/>
                  </a:schemeClr>
                </a:solidFill>
                <a:latin typeface="Bahnschrift Light SemiCondensed" panose="020B0502040204020203" pitchFamily="34" charset="0"/>
              </a:rPr>
              <a:t>Monitorare la rivelazione della temperatura degli alimenti effettuata dal personale addetto alla produzione o somministrazione del pasto</a:t>
            </a:r>
          </a:p>
          <a:p>
            <a:pPr>
              <a:buFont typeface="Wingdings" panose="05000000000000000000" pitchFamily="2" charset="2"/>
              <a:buChar char="Ø"/>
            </a:pPr>
            <a:r>
              <a:rPr lang="it-IT" sz="2400" dirty="0">
                <a:solidFill>
                  <a:schemeClr val="tx1">
                    <a:lumMod val="75000"/>
                    <a:lumOff val="25000"/>
                  </a:schemeClr>
                </a:solidFill>
                <a:latin typeface="Bahnschrift Light SemiCondensed" panose="020B0502040204020203" pitchFamily="34" charset="0"/>
              </a:rPr>
              <a:t>Valutare le modalità organizzative del servizio ve della pulizia degli ambienti</a:t>
            </a:r>
          </a:p>
          <a:p>
            <a:pPr>
              <a:buFont typeface="Wingdings" panose="05000000000000000000" pitchFamily="2" charset="2"/>
              <a:buChar char="Ø"/>
            </a:pPr>
            <a:r>
              <a:rPr lang="it-IT" sz="2400" dirty="0">
                <a:solidFill>
                  <a:schemeClr val="tx1">
                    <a:lumMod val="75000"/>
                    <a:lumOff val="25000"/>
                  </a:schemeClr>
                </a:solidFill>
                <a:latin typeface="Bahnschrift Light SemiCondensed" panose="020B0502040204020203" pitchFamily="34" charset="0"/>
              </a:rPr>
              <a:t>Verificare il rispetto degli orari di consegna pasti/derrate</a:t>
            </a:r>
          </a:p>
          <a:p>
            <a:pPr>
              <a:buFont typeface="Wingdings" panose="05000000000000000000" pitchFamily="2" charset="2"/>
              <a:buChar char="Ø"/>
            </a:pPr>
            <a:r>
              <a:rPr lang="it-IT" sz="2400" dirty="0">
                <a:solidFill>
                  <a:schemeClr val="tx1">
                    <a:lumMod val="75000"/>
                    <a:lumOff val="25000"/>
                  </a:schemeClr>
                </a:solidFill>
                <a:latin typeface="Bahnschrift Light SemiCondensed" panose="020B0502040204020203" pitchFamily="34" charset="0"/>
              </a:rPr>
              <a:t>Verificare le caratteristiche merceologiche degli alimenti mediante compilazione dell’ apposita griglia di rilevazione contenuta nel verbale .</a:t>
            </a:r>
          </a:p>
          <a:p>
            <a:pPr>
              <a:buFont typeface="Wingdings" panose="05000000000000000000" pitchFamily="2" charset="2"/>
              <a:buChar char="Ø"/>
            </a:pPr>
            <a:r>
              <a:rPr lang="it-IT" sz="2400" dirty="0">
                <a:solidFill>
                  <a:schemeClr val="tx1">
                    <a:lumMod val="75000"/>
                    <a:lumOff val="25000"/>
                  </a:schemeClr>
                </a:solidFill>
                <a:latin typeface="Bahnschrift Light SemiCondensed" panose="020B0502040204020203" pitchFamily="34" charset="0"/>
              </a:rPr>
              <a:t>Monitorare , in un’ottica di collaborazione con gli uffici comunali, il corretto rispetto del capitolato speciale d’appalto. </a:t>
            </a:r>
          </a:p>
        </p:txBody>
      </p:sp>
    </p:spTree>
    <p:extLst>
      <p:ext uri="{BB962C8B-B14F-4D97-AF65-F5344CB8AC3E}">
        <p14:creationId xmlns:p14="http://schemas.microsoft.com/office/powerpoint/2010/main" val="26246680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098896-DBED-4CD9-9F03-3D2549B7703D}"/>
              </a:ext>
            </a:extLst>
          </p:cNvPr>
          <p:cNvSpPr>
            <a:spLocks noGrp="1"/>
          </p:cNvSpPr>
          <p:nvPr>
            <p:ph type="title"/>
          </p:nvPr>
        </p:nvSpPr>
        <p:spPr>
          <a:xfrm>
            <a:off x="0" y="0"/>
            <a:ext cx="12192000" cy="1690689"/>
          </a:xfrm>
          <a:solidFill>
            <a:srgbClr val="FFCCFF"/>
          </a:solidFill>
        </p:spPr>
        <p:txBody>
          <a:bodyPr>
            <a:normAutofit/>
          </a:bodyPr>
          <a:lstStyle/>
          <a:p>
            <a:r>
              <a:rPr lang="it-IT" sz="2800" b="1" dirty="0">
                <a:solidFill>
                  <a:schemeClr val="tx1">
                    <a:lumMod val="75000"/>
                    <a:lumOff val="25000"/>
                  </a:schemeClr>
                </a:solidFill>
                <a:latin typeface="Bahnschrift SemiBold" panose="020B0502040204020203" pitchFamily="34" charset="0"/>
              </a:rPr>
              <a:t>ART.14   MODALITA’ D’ INTERVENTO</a:t>
            </a:r>
          </a:p>
        </p:txBody>
      </p:sp>
      <p:sp>
        <p:nvSpPr>
          <p:cNvPr id="3" name="Segnaposto contenuto 2">
            <a:extLst>
              <a:ext uri="{FF2B5EF4-FFF2-40B4-BE49-F238E27FC236}">
                <a16:creationId xmlns:a16="http://schemas.microsoft.com/office/drawing/2014/main" id="{B6A481C8-21A3-4E99-B7D0-02C8C6FDFCBB}"/>
              </a:ext>
            </a:extLst>
          </p:cNvPr>
          <p:cNvSpPr>
            <a:spLocks noGrp="1"/>
          </p:cNvSpPr>
          <p:nvPr>
            <p:ph idx="1"/>
          </p:nvPr>
        </p:nvSpPr>
        <p:spPr>
          <a:xfrm>
            <a:off x="0" y="1690690"/>
            <a:ext cx="12192000" cy="5167310"/>
          </a:xfrm>
          <a:solidFill>
            <a:schemeClr val="accent4">
              <a:lumMod val="40000"/>
              <a:lumOff val="60000"/>
            </a:schemeClr>
          </a:solidFill>
        </p:spPr>
        <p:txBody>
          <a:bodyPr>
            <a:normAutofit/>
          </a:bodyPr>
          <a:lstStyle/>
          <a:p>
            <a:pPr marL="0" indent="0">
              <a:buNone/>
            </a:pPr>
            <a:r>
              <a:rPr lang="it-IT" sz="2400" dirty="0">
                <a:latin typeface="Bahnschrift Light SemiCondensed" panose="020B0502040204020203" pitchFamily="34" charset="0"/>
              </a:rPr>
              <a:t>7. </a:t>
            </a:r>
            <a:r>
              <a:rPr lang="it-IT" sz="2400" dirty="0">
                <a:solidFill>
                  <a:schemeClr val="tx1">
                    <a:lumMod val="75000"/>
                    <a:lumOff val="25000"/>
                  </a:schemeClr>
                </a:solidFill>
                <a:latin typeface="Bahnschrift Light SemiCondensed" panose="020B0502040204020203" pitchFamily="34" charset="0"/>
              </a:rPr>
              <a:t>Ai componenti C.M. nel corso di un sopralluogo, è consentito effettuare fotografie strettamente necessarie alla comprensione del verbale e correlate alle eventuali criticità evidenziate .Le fotografie devono essere trasmesse, entro 24 ore dalla verifica , al Funzionario di riferimento ai fini della gestione della criticità rilevata.</a:t>
            </a:r>
          </a:p>
          <a:p>
            <a:pPr marL="0" indent="0">
              <a:buNone/>
            </a:pPr>
            <a:r>
              <a:rPr lang="it-IT" sz="2400" dirty="0">
                <a:solidFill>
                  <a:schemeClr val="tx1">
                    <a:lumMod val="75000"/>
                    <a:lumOff val="25000"/>
                  </a:schemeClr>
                </a:solidFill>
                <a:latin typeface="Bahnschrift Light SemiCondensed" panose="020B0502040204020203" pitchFamily="34" charset="0"/>
              </a:rPr>
              <a:t>8.  in virtù del rapporto di collaborazione intercorrente tra le parti proposte all’attività di monitoraggio, devono astenersi dal divulgare e/o pubblicare all’interno dei social network le rappresentazioni fotografiche eseguite nel corso del sopralluogo, nonché dal diffondere il verbale, ad esclusione dell’affissione alla bacheca della scuola.</a:t>
            </a:r>
          </a:p>
          <a:p>
            <a:pPr marL="0" indent="0">
              <a:buNone/>
            </a:pPr>
            <a:r>
              <a:rPr lang="it-IT" sz="2400" dirty="0">
                <a:solidFill>
                  <a:schemeClr val="tx1">
                    <a:lumMod val="75000"/>
                    <a:lumOff val="25000"/>
                  </a:schemeClr>
                </a:solidFill>
                <a:latin typeface="Bahnschrift Light SemiCondensed" panose="020B0502040204020203" pitchFamily="34" charset="0"/>
              </a:rPr>
              <a:t>9. Alle C.M., nell’ambito , della propria attività, non è consentito muovere alcun rilievo al personale alle dipendenze dell’impresa privata, o in caso di cucina comunale al personale addetto. Ogni eventuale rilievo deve essere segnalato al Comune di Genova.</a:t>
            </a:r>
          </a:p>
        </p:txBody>
      </p:sp>
    </p:spTree>
    <p:extLst>
      <p:ext uri="{BB962C8B-B14F-4D97-AF65-F5344CB8AC3E}">
        <p14:creationId xmlns:p14="http://schemas.microsoft.com/office/powerpoint/2010/main" val="2113836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098896-DBED-4CD9-9F03-3D2549B7703D}"/>
              </a:ext>
            </a:extLst>
          </p:cNvPr>
          <p:cNvSpPr>
            <a:spLocks noGrp="1"/>
          </p:cNvSpPr>
          <p:nvPr>
            <p:ph type="title"/>
          </p:nvPr>
        </p:nvSpPr>
        <p:spPr>
          <a:xfrm>
            <a:off x="0" y="1"/>
            <a:ext cx="12192000" cy="1690688"/>
          </a:xfrm>
          <a:solidFill>
            <a:srgbClr val="FFCCFF"/>
          </a:solidFill>
        </p:spPr>
        <p:txBody>
          <a:bodyPr>
            <a:normAutofit/>
          </a:bodyPr>
          <a:lstStyle/>
          <a:p>
            <a:r>
              <a:rPr lang="it-IT" sz="2800" b="1" dirty="0">
                <a:solidFill>
                  <a:schemeClr val="tx1">
                    <a:lumMod val="75000"/>
                    <a:lumOff val="25000"/>
                  </a:schemeClr>
                </a:solidFill>
                <a:latin typeface="Bahnschrift SemiBold" panose="020B0502040204020203" pitchFamily="34" charset="0"/>
              </a:rPr>
              <a:t>ART.15  RISULTANZE DEI CONTROLLI - VERBALE DELLA VISITA </a:t>
            </a:r>
          </a:p>
        </p:txBody>
      </p:sp>
      <p:sp>
        <p:nvSpPr>
          <p:cNvPr id="3" name="Segnaposto contenuto 2">
            <a:extLst>
              <a:ext uri="{FF2B5EF4-FFF2-40B4-BE49-F238E27FC236}">
                <a16:creationId xmlns:a16="http://schemas.microsoft.com/office/drawing/2014/main" id="{B6A481C8-21A3-4E99-B7D0-02C8C6FDFCBB}"/>
              </a:ext>
            </a:extLst>
          </p:cNvPr>
          <p:cNvSpPr>
            <a:spLocks noGrp="1"/>
          </p:cNvSpPr>
          <p:nvPr>
            <p:ph idx="1"/>
          </p:nvPr>
        </p:nvSpPr>
        <p:spPr>
          <a:xfrm>
            <a:off x="0" y="1690690"/>
            <a:ext cx="12192000" cy="5167310"/>
          </a:xfrm>
          <a:solidFill>
            <a:schemeClr val="accent4">
              <a:lumMod val="40000"/>
              <a:lumOff val="60000"/>
            </a:schemeClr>
          </a:solidFill>
        </p:spPr>
        <p:txBody>
          <a:bodyPr>
            <a:normAutofit fontScale="92500" lnSpcReduction="10000"/>
          </a:bodyPr>
          <a:lstStyle/>
          <a:p>
            <a:pPr marL="457200" indent="-457200">
              <a:buAutoNum type="arabicPeriod"/>
            </a:pPr>
            <a:r>
              <a:rPr lang="it-IT" sz="2300" dirty="0">
                <a:solidFill>
                  <a:schemeClr val="tx1">
                    <a:lumMod val="75000"/>
                    <a:lumOff val="25000"/>
                  </a:schemeClr>
                </a:solidFill>
                <a:latin typeface="Bahnschrift Light SemiCondensed" panose="020B0502040204020203" pitchFamily="34" charset="0"/>
              </a:rPr>
              <a:t>Al termine della visita di controllo deve essere redatto, in loco,  il verbale,…</a:t>
            </a:r>
          </a:p>
          <a:p>
            <a:pPr marL="457200" indent="-457200">
              <a:buAutoNum type="arabicPeriod"/>
            </a:pPr>
            <a:r>
              <a:rPr lang="it-IT" sz="2300" dirty="0">
                <a:solidFill>
                  <a:schemeClr val="tx1">
                    <a:lumMod val="75000"/>
                    <a:lumOff val="25000"/>
                  </a:schemeClr>
                </a:solidFill>
                <a:latin typeface="Bahnschrift Light SemiCondensed" panose="020B0502040204020203" pitchFamily="34" charset="0"/>
              </a:rPr>
              <a:t>Per la redazione del verbale deve essere utilizzata l’apposita modulistica…</a:t>
            </a:r>
          </a:p>
          <a:p>
            <a:pPr marL="457200" indent="-457200">
              <a:buAutoNum type="arabicPeriod"/>
            </a:pPr>
            <a:r>
              <a:rPr lang="it-IT" sz="2300" dirty="0">
                <a:solidFill>
                  <a:schemeClr val="tx1">
                    <a:lumMod val="75000"/>
                    <a:lumOff val="25000"/>
                  </a:schemeClr>
                </a:solidFill>
                <a:latin typeface="Bahnschrift Light SemiCondensed" panose="020B0502040204020203" pitchFamily="34" charset="0"/>
              </a:rPr>
              <a:t>In ogni caso il verbale deve essere sottoscritto dai compilatori  per presa visione dal personale aziendale o comunale addetto  Al servizio, il quale ha  la facoltà di presentare le proprie osservazioni nello spazio dedicato.</a:t>
            </a:r>
          </a:p>
          <a:p>
            <a:pPr marL="457200" indent="-457200">
              <a:buAutoNum type="arabicPeriod"/>
            </a:pPr>
            <a:r>
              <a:rPr lang="it-IT" sz="2300" dirty="0">
                <a:solidFill>
                  <a:schemeClr val="tx1">
                    <a:lumMod val="75000"/>
                    <a:lumOff val="25000"/>
                  </a:schemeClr>
                </a:solidFill>
                <a:latin typeface="Bahnschrift Light SemiCondensed" panose="020B0502040204020203" pitchFamily="34" charset="0"/>
              </a:rPr>
              <a:t>In caso di rilevazione di anomalia , la Commissione Mensa deve relazionare nell’immediato , e comunque entro le 24 ore successive la constatazione diretta  o la conoscenza dei fatti, al Funzionari di riferimento del Comune di Genova o, contattando il Numero Verde Qualità, </a:t>
            </a:r>
            <a:r>
              <a:rPr lang="it-IT" sz="2300" dirty="0" err="1">
                <a:solidFill>
                  <a:schemeClr val="tx1">
                    <a:lumMod val="75000"/>
                    <a:lumOff val="25000"/>
                  </a:schemeClr>
                </a:solidFill>
                <a:latin typeface="Bahnschrift Light SemiCondensed" panose="020B0502040204020203" pitchFamily="34" charset="0"/>
              </a:rPr>
              <a:t>affinchè</a:t>
            </a:r>
            <a:r>
              <a:rPr lang="it-IT" sz="2300" dirty="0">
                <a:solidFill>
                  <a:schemeClr val="tx1">
                    <a:lumMod val="75000"/>
                    <a:lumOff val="25000"/>
                  </a:schemeClr>
                </a:solidFill>
                <a:latin typeface="Bahnschrift Light SemiCondensed" panose="020B0502040204020203" pitchFamily="34" charset="0"/>
              </a:rPr>
              <a:t> si possano intraprendere le necessarie iniziative al superamento delle criticità.</a:t>
            </a:r>
          </a:p>
          <a:p>
            <a:pPr marL="457200" indent="-457200">
              <a:buAutoNum type="arabicPeriod"/>
            </a:pPr>
            <a:r>
              <a:rPr lang="it-IT" sz="2300" dirty="0">
                <a:solidFill>
                  <a:schemeClr val="tx1">
                    <a:lumMod val="75000"/>
                    <a:lumOff val="25000"/>
                  </a:schemeClr>
                </a:solidFill>
                <a:latin typeface="Bahnschrift Light SemiCondensed" panose="020B0502040204020203" pitchFamily="34" charset="0"/>
              </a:rPr>
              <a:t>Il verbale deve essere inoltrato, in ogni caso, entro i tre giorni lavorativi successivi alla visita di controllo, all’ufficio territoriale di riferimento esclusivamente per via telematica.</a:t>
            </a:r>
          </a:p>
          <a:p>
            <a:pPr marL="457200" indent="-457200">
              <a:buAutoNum type="arabicPeriod"/>
            </a:pPr>
            <a:r>
              <a:rPr lang="it-IT" sz="2300" dirty="0">
                <a:solidFill>
                  <a:schemeClr val="tx1">
                    <a:lumMod val="75000"/>
                    <a:lumOff val="25000"/>
                  </a:schemeClr>
                </a:solidFill>
                <a:latin typeface="Bahnschrift Light SemiCondensed" panose="020B0502040204020203" pitchFamily="34" charset="0"/>
              </a:rPr>
              <a:t>Nel caso di verifica presso il centro cottura/ fornitura derrate il verbale, copia del verbale, deve essere consegnata al Responsabile Referente Aziendale  ed inviato altresì entro il termine dei tre giorni al Comune di Genova –Ufficio Territoriale di Riferimento esclusivamente per via telematica.</a:t>
            </a:r>
          </a:p>
          <a:p>
            <a:pPr marL="457200" indent="-457200">
              <a:buAutoNum type="arabicPeriod"/>
            </a:pPr>
            <a:r>
              <a:rPr lang="it-IT" sz="2300" dirty="0">
                <a:solidFill>
                  <a:schemeClr val="tx1">
                    <a:lumMod val="75000"/>
                    <a:lumOff val="25000"/>
                  </a:schemeClr>
                </a:solidFill>
                <a:latin typeface="Bahnschrift Light SemiCondensed" panose="020B0502040204020203" pitchFamily="34" charset="0"/>
              </a:rPr>
              <a:t>Il ritardato o mancato invio del verbale ai soggetti competenti , determina l’impossibilità dell’eventuale gestione della criticità e l ‘annullamento della visita di sopralluogo effettuata.</a:t>
            </a:r>
          </a:p>
          <a:p>
            <a:pPr marL="0" indent="0">
              <a:buNone/>
            </a:pPr>
            <a:endParaRPr lang="it-IT" sz="1800" dirty="0">
              <a:latin typeface="Bahnschrift Light SemiCondensed" panose="020B0502040204020203" pitchFamily="34" charset="0"/>
            </a:endParaRPr>
          </a:p>
          <a:p>
            <a:pPr marL="0" indent="0">
              <a:buNone/>
            </a:pPr>
            <a:endParaRPr lang="it-IT" sz="1800" dirty="0">
              <a:solidFill>
                <a:srgbClr val="FF0000"/>
              </a:solidFill>
              <a:latin typeface="Bahnschrift Light SemiCondensed" panose="020B0502040204020203" pitchFamily="34" charset="0"/>
            </a:endParaRPr>
          </a:p>
        </p:txBody>
      </p:sp>
    </p:spTree>
    <p:extLst>
      <p:ext uri="{BB962C8B-B14F-4D97-AF65-F5344CB8AC3E}">
        <p14:creationId xmlns:p14="http://schemas.microsoft.com/office/powerpoint/2010/main" val="18327484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098896-DBED-4CD9-9F03-3D2549B7703D}"/>
              </a:ext>
            </a:extLst>
          </p:cNvPr>
          <p:cNvSpPr>
            <a:spLocks noGrp="1"/>
          </p:cNvSpPr>
          <p:nvPr>
            <p:ph type="title"/>
          </p:nvPr>
        </p:nvSpPr>
        <p:spPr>
          <a:xfrm>
            <a:off x="0" y="1"/>
            <a:ext cx="12192000" cy="1690688"/>
          </a:xfrm>
          <a:solidFill>
            <a:srgbClr val="FFCCFF"/>
          </a:solidFill>
        </p:spPr>
        <p:txBody>
          <a:bodyPr>
            <a:normAutofit/>
          </a:bodyPr>
          <a:lstStyle/>
          <a:p>
            <a:r>
              <a:rPr lang="it-IT" sz="2800" b="1" dirty="0">
                <a:solidFill>
                  <a:schemeClr val="tx1">
                    <a:lumMod val="75000"/>
                    <a:lumOff val="25000"/>
                  </a:schemeClr>
                </a:solidFill>
                <a:latin typeface="Bahnschrift SemiBold" panose="020B0502040204020203" pitchFamily="34" charset="0"/>
              </a:rPr>
              <a:t>ART.15 RISULTANZE DEI CONTROLLI - VERBALE DELLA VISITA </a:t>
            </a:r>
            <a:endParaRPr lang="it-IT" sz="2800" dirty="0">
              <a:solidFill>
                <a:schemeClr val="tx1">
                  <a:lumMod val="75000"/>
                  <a:lumOff val="25000"/>
                </a:schemeClr>
              </a:solidFill>
              <a:latin typeface="Bahnschrift SemiBold" panose="020B0502040204020203" pitchFamily="34" charset="0"/>
            </a:endParaRPr>
          </a:p>
        </p:txBody>
      </p:sp>
      <p:sp>
        <p:nvSpPr>
          <p:cNvPr id="3" name="Segnaposto contenuto 2">
            <a:extLst>
              <a:ext uri="{FF2B5EF4-FFF2-40B4-BE49-F238E27FC236}">
                <a16:creationId xmlns:a16="http://schemas.microsoft.com/office/drawing/2014/main" id="{B6A481C8-21A3-4E99-B7D0-02C8C6FDFCBB}"/>
              </a:ext>
            </a:extLst>
          </p:cNvPr>
          <p:cNvSpPr>
            <a:spLocks noGrp="1"/>
          </p:cNvSpPr>
          <p:nvPr>
            <p:ph idx="1"/>
          </p:nvPr>
        </p:nvSpPr>
        <p:spPr>
          <a:xfrm>
            <a:off x="0" y="1690689"/>
            <a:ext cx="12192000" cy="5167310"/>
          </a:xfrm>
          <a:solidFill>
            <a:schemeClr val="accent4">
              <a:lumMod val="40000"/>
              <a:lumOff val="60000"/>
            </a:schemeClr>
          </a:solidFill>
        </p:spPr>
        <p:txBody>
          <a:bodyPr>
            <a:normAutofit/>
          </a:bodyPr>
          <a:lstStyle/>
          <a:p>
            <a:pPr marL="0" indent="0">
              <a:buNone/>
            </a:pPr>
            <a:endParaRPr lang="it-IT" sz="2400" dirty="0">
              <a:latin typeface="Bahnschrift Light SemiCondensed" panose="020B0502040204020203" pitchFamily="34" charset="0"/>
            </a:endParaRPr>
          </a:p>
          <a:p>
            <a:pPr marL="0" indent="0">
              <a:buNone/>
            </a:pPr>
            <a:r>
              <a:rPr lang="it-IT" sz="2400" dirty="0">
                <a:latin typeface="Bahnschrift Light SemiCondensed" panose="020B0502040204020203" pitchFamily="34" charset="0"/>
              </a:rPr>
              <a:t>8. </a:t>
            </a:r>
            <a:r>
              <a:rPr lang="it-IT" sz="2400" dirty="0">
                <a:solidFill>
                  <a:schemeClr val="tx1">
                    <a:lumMod val="75000"/>
                    <a:lumOff val="25000"/>
                  </a:schemeClr>
                </a:solidFill>
                <a:latin typeface="Bahnschrift Light SemiCondensed" panose="020B0502040204020203" pitchFamily="34" charset="0"/>
              </a:rPr>
              <a:t>Per l’ipotesi in cui risulti impossibile mettersi in contatto cin i soggetti sopra individuati, il verbale deve essere inviato con modalità telematiche al Comune di Genova.</a:t>
            </a:r>
          </a:p>
          <a:p>
            <a:pPr marL="0" indent="0">
              <a:buNone/>
            </a:pPr>
            <a:r>
              <a:rPr lang="it-IT" sz="2400" dirty="0">
                <a:solidFill>
                  <a:schemeClr val="tx1">
                    <a:lumMod val="75000"/>
                    <a:lumOff val="25000"/>
                  </a:schemeClr>
                </a:solidFill>
                <a:latin typeface="Bahnschrift Light SemiCondensed" panose="020B0502040204020203" pitchFamily="34" charset="0"/>
              </a:rPr>
              <a:t>9. In ogni eventuale necessità di intervento per la rilevazione di criticità che prevedano l’azione correttiva immediata es: rilevamento corpo estrano e/o difformità del prodotto si dovrà procedere come segue:</a:t>
            </a:r>
          </a:p>
          <a:p>
            <a:pPr marL="0" indent="0">
              <a:buNone/>
            </a:pPr>
            <a:r>
              <a:rPr lang="it-IT" sz="2400" dirty="0">
                <a:solidFill>
                  <a:schemeClr val="tx1">
                    <a:lumMod val="75000"/>
                    <a:lumOff val="25000"/>
                  </a:schemeClr>
                </a:solidFill>
                <a:latin typeface="Bahnschrift Light SemiCondensed" panose="020B0502040204020203" pitchFamily="34" charset="0"/>
              </a:rPr>
              <a:t>a. Deve essere coinvolto il personale presente, operatori/cuochi/Coordinatori aziendali alla somministrazione al fine di consentire l adozione di azioni correttive , l applicazione delle procedure previste e concordate con la ASL competente, nonché assicurare la constatazione aziendale del fatto.</a:t>
            </a:r>
          </a:p>
          <a:p>
            <a:pPr marL="0" indent="0">
              <a:buNone/>
            </a:pPr>
            <a:endParaRPr lang="it-IT" sz="1800" dirty="0">
              <a:latin typeface="Bahnschrift Light SemiCondensed" panose="020B0502040204020203" pitchFamily="34" charset="0"/>
            </a:endParaRPr>
          </a:p>
        </p:txBody>
      </p:sp>
    </p:spTree>
    <p:extLst>
      <p:ext uri="{BB962C8B-B14F-4D97-AF65-F5344CB8AC3E}">
        <p14:creationId xmlns:p14="http://schemas.microsoft.com/office/powerpoint/2010/main" val="9981181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098896-DBED-4CD9-9F03-3D2549B7703D}"/>
              </a:ext>
            </a:extLst>
          </p:cNvPr>
          <p:cNvSpPr>
            <a:spLocks noGrp="1"/>
          </p:cNvSpPr>
          <p:nvPr>
            <p:ph type="title"/>
          </p:nvPr>
        </p:nvSpPr>
        <p:spPr>
          <a:xfrm>
            <a:off x="0" y="0"/>
            <a:ext cx="12192000" cy="1357162"/>
          </a:xfrm>
          <a:solidFill>
            <a:srgbClr val="FFCCFF"/>
          </a:solidFill>
        </p:spPr>
        <p:txBody>
          <a:bodyPr>
            <a:normAutofit/>
          </a:bodyPr>
          <a:lstStyle/>
          <a:p>
            <a:r>
              <a:rPr lang="it-IT" sz="2800" b="1" dirty="0">
                <a:solidFill>
                  <a:schemeClr val="tx1">
                    <a:lumMod val="75000"/>
                    <a:lumOff val="25000"/>
                  </a:schemeClr>
                </a:solidFill>
                <a:latin typeface="Bahnschrift SemiBold" panose="020B0502040204020203" pitchFamily="34" charset="0"/>
              </a:rPr>
              <a:t>ART.15 RISULTANZE DEI CONTROLLI - VERBALE DELLA VISITA </a:t>
            </a:r>
          </a:p>
        </p:txBody>
      </p:sp>
      <p:sp>
        <p:nvSpPr>
          <p:cNvPr id="3" name="Segnaposto contenuto 2">
            <a:extLst>
              <a:ext uri="{FF2B5EF4-FFF2-40B4-BE49-F238E27FC236}">
                <a16:creationId xmlns:a16="http://schemas.microsoft.com/office/drawing/2014/main" id="{B6A481C8-21A3-4E99-B7D0-02C8C6FDFCBB}"/>
              </a:ext>
            </a:extLst>
          </p:cNvPr>
          <p:cNvSpPr>
            <a:spLocks noGrp="1"/>
          </p:cNvSpPr>
          <p:nvPr>
            <p:ph idx="1"/>
          </p:nvPr>
        </p:nvSpPr>
        <p:spPr>
          <a:xfrm>
            <a:off x="0" y="986589"/>
            <a:ext cx="12192000" cy="5871411"/>
          </a:xfrm>
          <a:solidFill>
            <a:schemeClr val="accent4">
              <a:lumMod val="40000"/>
              <a:lumOff val="60000"/>
            </a:schemeClr>
          </a:solidFill>
        </p:spPr>
        <p:txBody>
          <a:bodyPr>
            <a:noAutofit/>
          </a:bodyPr>
          <a:lstStyle/>
          <a:p>
            <a:pPr marL="0" indent="0">
              <a:buNone/>
            </a:pPr>
            <a:r>
              <a:rPr lang="it-IT" sz="2400" dirty="0">
                <a:latin typeface="Bahnschrift Light SemiCondensed" panose="020B0502040204020203" pitchFamily="34" charset="0"/>
              </a:rPr>
              <a:t>b. </a:t>
            </a:r>
            <a:r>
              <a:rPr lang="it-IT" sz="2200" dirty="0">
                <a:latin typeface="Bahnschrift Light SemiCondensed" panose="020B0502040204020203" pitchFamily="34" charset="0"/>
              </a:rPr>
              <a:t>Devono essere contattati telefonicamente i funzionari territoriali del Comune di Genova al fine di consentire l eventuale intervento degli stessi in loco per competenza. Qualora la Commissione Mensa venga informata circa episodi di difformità successivamente all’evento ,la stessa dovrà darne comunicazione alla Civica Amministrazione entro e non oltre le 24 ore successive dalla conoscenza dei fatti.</a:t>
            </a:r>
          </a:p>
          <a:p>
            <a:pPr marL="0" indent="0">
              <a:buNone/>
            </a:pPr>
            <a:r>
              <a:rPr lang="it-IT" sz="2200" dirty="0">
                <a:latin typeface="Bahnschrift Light SemiCondensed" panose="020B0502040204020203" pitchFamily="34" charset="0"/>
              </a:rPr>
              <a:t>c. I componenti della Commissione Mensa e il personale operante presso il centro di produzione devono rispettare l applicazione delle procedure di gestione definite e concordate con ASL che includono anche la compilazione , a cura del soggetto rilevatore della difformità di «modulo per sottoscrizione di segnalazione corpo estraneo/difformità di prodotto.» A titolo meramente esemplificativo dovrà essere garantita la conservazione del reperto secondo iter seguito da relative procedure, al fine dell’idonea applicazione delle stesse.</a:t>
            </a:r>
          </a:p>
          <a:p>
            <a:pPr marL="0" indent="0">
              <a:buNone/>
            </a:pPr>
            <a:r>
              <a:rPr lang="it-IT" sz="2200" dirty="0">
                <a:latin typeface="Bahnschrift Light SemiCondensed" panose="020B0502040204020203" pitchFamily="34" charset="0"/>
              </a:rPr>
              <a:t>d. Alle Commissioni Mensa non compete disporre la sospensione dell’erogazione del servizio ,né ordinare la sostituzione dello stesso pasto alternativo. Alle Commissioni Mensa è consentito chiedere la momentanea interruzione del servizio per permettere ai responsabili dell’autocontrollo igienico o della Civica Amministrazione di disporre l ‘eventuale sospensione dell’erogazione del pasto /o della singola portata con sostituzione alternativa.</a:t>
            </a:r>
          </a:p>
          <a:p>
            <a:pPr marL="0" indent="0">
              <a:buNone/>
            </a:pPr>
            <a:r>
              <a:rPr lang="it-IT" sz="2200" dirty="0">
                <a:latin typeface="Bahnschrift Light SemiCondensed" panose="020B0502040204020203" pitchFamily="34" charset="0"/>
              </a:rPr>
              <a:t>10. …</a:t>
            </a:r>
          </a:p>
          <a:p>
            <a:pPr marL="0" indent="0">
              <a:buNone/>
            </a:pPr>
            <a:r>
              <a:rPr lang="it-IT" sz="2200" dirty="0">
                <a:latin typeface="Bahnschrift Light SemiCondensed" panose="020B0502040204020203" pitchFamily="34" charset="0"/>
              </a:rPr>
              <a:t>11. ….</a:t>
            </a:r>
          </a:p>
        </p:txBody>
      </p:sp>
    </p:spTree>
    <p:extLst>
      <p:ext uri="{BB962C8B-B14F-4D97-AF65-F5344CB8AC3E}">
        <p14:creationId xmlns:p14="http://schemas.microsoft.com/office/powerpoint/2010/main" val="6555889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098896-DBED-4CD9-9F03-3D2549B7703D}"/>
              </a:ext>
            </a:extLst>
          </p:cNvPr>
          <p:cNvSpPr>
            <a:spLocks noGrp="1"/>
          </p:cNvSpPr>
          <p:nvPr>
            <p:ph type="title"/>
          </p:nvPr>
        </p:nvSpPr>
        <p:spPr>
          <a:xfrm>
            <a:off x="0" y="1"/>
            <a:ext cx="12192000" cy="1692000"/>
          </a:xfrm>
          <a:solidFill>
            <a:srgbClr val="FFCCFF"/>
          </a:solidFill>
        </p:spPr>
        <p:txBody>
          <a:bodyPr>
            <a:normAutofit/>
          </a:bodyPr>
          <a:lstStyle/>
          <a:p>
            <a:r>
              <a:rPr lang="it-IT" sz="2800" b="1" dirty="0">
                <a:solidFill>
                  <a:schemeClr val="tx1">
                    <a:lumMod val="75000"/>
                    <a:lumOff val="25000"/>
                  </a:schemeClr>
                </a:solidFill>
                <a:latin typeface="Bahnschrift SemiBold" panose="020B0502040204020203" pitchFamily="34" charset="0"/>
              </a:rPr>
              <a:t>ART.16     SICUREZZA,INCOLUMITA’,IGIENE</a:t>
            </a:r>
          </a:p>
        </p:txBody>
      </p:sp>
      <p:sp>
        <p:nvSpPr>
          <p:cNvPr id="3" name="Segnaposto contenuto 2">
            <a:extLst>
              <a:ext uri="{FF2B5EF4-FFF2-40B4-BE49-F238E27FC236}">
                <a16:creationId xmlns:a16="http://schemas.microsoft.com/office/drawing/2014/main" id="{B6A481C8-21A3-4E99-B7D0-02C8C6FDFCBB}"/>
              </a:ext>
            </a:extLst>
          </p:cNvPr>
          <p:cNvSpPr>
            <a:spLocks noGrp="1"/>
          </p:cNvSpPr>
          <p:nvPr>
            <p:ph idx="1"/>
          </p:nvPr>
        </p:nvSpPr>
        <p:spPr>
          <a:xfrm>
            <a:off x="0" y="1424539"/>
            <a:ext cx="12192000" cy="5433460"/>
          </a:xfrm>
          <a:solidFill>
            <a:schemeClr val="accent4">
              <a:lumMod val="40000"/>
              <a:lumOff val="60000"/>
            </a:schemeClr>
          </a:solidFill>
        </p:spPr>
        <p:txBody>
          <a:bodyPr>
            <a:normAutofit/>
          </a:bodyPr>
          <a:lstStyle/>
          <a:p>
            <a:pPr marL="457200" indent="-457200">
              <a:buAutoNum type="arabicPeriod"/>
            </a:pPr>
            <a:r>
              <a:rPr lang="it-IT" sz="2400" dirty="0">
                <a:solidFill>
                  <a:schemeClr val="tx1">
                    <a:lumMod val="75000"/>
                    <a:lumOff val="25000"/>
                  </a:schemeClr>
                </a:solidFill>
                <a:latin typeface="Bahnschrift Light SemiCondensed" panose="020B0502040204020203" pitchFamily="34" charset="0"/>
              </a:rPr>
              <a:t>Per assicurare igienica dei processi produttivi e garantire l’incolumità dei componenti della Commissione Mena, l’attività svolta dagli stessi deve avvenire nel rispetto delle seguenti prescrizioni e modalità:</a:t>
            </a:r>
          </a:p>
          <a:p>
            <a:pPr marL="457200" indent="-457200">
              <a:buAutoNum type="alphaLcParenR"/>
            </a:pPr>
            <a:r>
              <a:rPr lang="it-IT" sz="2400" dirty="0">
                <a:solidFill>
                  <a:schemeClr val="tx1">
                    <a:lumMod val="75000"/>
                    <a:lumOff val="25000"/>
                  </a:schemeClr>
                </a:solidFill>
                <a:latin typeface="Bahnschrift Light SemiCondensed" panose="020B0502040204020203" pitchFamily="34" charset="0"/>
              </a:rPr>
              <a:t>I componenti della Commissione Mensa devono attuare comportamenti conformi alle normative igienico sanitarie ed a quanto disposto dal presente regolamento;</a:t>
            </a:r>
          </a:p>
          <a:p>
            <a:pPr marL="457200" indent="-457200">
              <a:buAutoNum type="alphaLcParenR"/>
            </a:pPr>
            <a:r>
              <a:rPr lang="it-IT" sz="2400" dirty="0">
                <a:solidFill>
                  <a:schemeClr val="tx1">
                    <a:lumMod val="75000"/>
                    <a:lumOff val="25000"/>
                  </a:schemeClr>
                </a:solidFill>
                <a:latin typeface="Bahnschrift Light SemiCondensed" panose="020B0502040204020203" pitchFamily="34" charset="0"/>
              </a:rPr>
              <a:t>Durante i sopralluoghi presso i locali utilizzati per lo svolgimento del servizio di ristorazione scolastica i componenti della Commissione Mensa devono indossare camice monouso e copricapo, forniti dall’Azienda Appaltatrice;</a:t>
            </a:r>
          </a:p>
          <a:p>
            <a:pPr marL="457200" indent="-457200">
              <a:buAutoNum type="alphaLcParenR"/>
            </a:pPr>
            <a:r>
              <a:rPr lang="it-IT" sz="2400" dirty="0">
                <a:solidFill>
                  <a:schemeClr val="tx1">
                    <a:lumMod val="75000"/>
                    <a:lumOff val="25000"/>
                  </a:schemeClr>
                </a:solidFill>
                <a:latin typeface="Bahnschrift Light SemiCondensed" panose="020B0502040204020203" pitchFamily="34" charset="0"/>
              </a:rPr>
              <a:t>I componenti della commissione Mensa devono astenersi dall’accedere ai locali in questione in caso di tosse, malattie dell’apparato respiratorio e malattie dell’apparato gastrointestinale, anche contratte in forma lieve, e di qualsiasi altra sintomatologia che possa creare situazioni di contagio;</a:t>
            </a:r>
          </a:p>
          <a:p>
            <a:pPr marL="457200" indent="-457200">
              <a:buAutoNum type="alphaLcParenR"/>
            </a:pPr>
            <a:r>
              <a:rPr lang="it-IT" sz="2400" dirty="0">
                <a:solidFill>
                  <a:schemeClr val="tx1">
                    <a:lumMod val="75000"/>
                    <a:lumOff val="25000"/>
                  </a:schemeClr>
                </a:solidFill>
                <a:latin typeface="Bahnschrift Light SemiCondensed" panose="020B0502040204020203" pitchFamily="34" charset="0"/>
              </a:rPr>
              <a:t>Gli indumenti personali (ad esempio, giacca , borse, ecc.)devono essere negli spazi indicati dal Gestore del servizio o dal personale da questo delegato;</a:t>
            </a:r>
          </a:p>
          <a:p>
            <a:pPr marL="457200" indent="-457200">
              <a:buAutoNum type="alphaLcParenR"/>
            </a:pPr>
            <a:endParaRPr lang="it-IT" sz="2400" dirty="0">
              <a:latin typeface="Bahnschrift Light SemiCondensed" panose="020B0502040204020203" pitchFamily="34" charset="0"/>
            </a:endParaRPr>
          </a:p>
          <a:p>
            <a:pPr marL="457200" indent="-457200">
              <a:buAutoNum type="arabicPeriod"/>
            </a:pPr>
            <a:endParaRPr lang="it-IT" sz="2400" dirty="0">
              <a:latin typeface="Bahnschrift Light SemiCondensed" panose="020B0502040204020203" pitchFamily="34" charset="0"/>
            </a:endParaRPr>
          </a:p>
        </p:txBody>
      </p:sp>
    </p:spTree>
    <p:extLst>
      <p:ext uri="{BB962C8B-B14F-4D97-AF65-F5344CB8AC3E}">
        <p14:creationId xmlns:p14="http://schemas.microsoft.com/office/powerpoint/2010/main" val="27431219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098896-DBED-4CD9-9F03-3D2549B7703D}"/>
              </a:ext>
            </a:extLst>
          </p:cNvPr>
          <p:cNvSpPr>
            <a:spLocks noGrp="1"/>
          </p:cNvSpPr>
          <p:nvPr>
            <p:ph type="title"/>
          </p:nvPr>
        </p:nvSpPr>
        <p:spPr>
          <a:xfrm>
            <a:off x="0" y="0"/>
            <a:ext cx="12192000" cy="1690689"/>
          </a:xfrm>
          <a:solidFill>
            <a:srgbClr val="FFCCFF"/>
          </a:solidFill>
        </p:spPr>
        <p:txBody>
          <a:bodyPr>
            <a:normAutofit/>
          </a:bodyPr>
          <a:lstStyle/>
          <a:p>
            <a:r>
              <a:rPr lang="it-IT" sz="2800" b="1" dirty="0">
                <a:solidFill>
                  <a:schemeClr val="tx1">
                    <a:lumMod val="75000"/>
                    <a:lumOff val="25000"/>
                  </a:schemeClr>
                </a:solidFill>
                <a:latin typeface="Bahnschrift SemiBold" panose="020B0502040204020203" pitchFamily="34" charset="0"/>
              </a:rPr>
              <a:t>ART.16     SICUREZZA,INCOLUMITA’,IGIENE</a:t>
            </a:r>
          </a:p>
        </p:txBody>
      </p:sp>
      <p:sp>
        <p:nvSpPr>
          <p:cNvPr id="3" name="Segnaposto contenuto 2">
            <a:extLst>
              <a:ext uri="{FF2B5EF4-FFF2-40B4-BE49-F238E27FC236}">
                <a16:creationId xmlns:a16="http://schemas.microsoft.com/office/drawing/2014/main" id="{B6A481C8-21A3-4E99-B7D0-02C8C6FDFCBB}"/>
              </a:ext>
            </a:extLst>
          </p:cNvPr>
          <p:cNvSpPr>
            <a:spLocks noGrp="1"/>
          </p:cNvSpPr>
          <p:nvPr>
            <p:ph idx="1"/>
          </p:nvPr>
        </p:nvSpPr>
        <p:spPr>
          <a:xfrm>
            <a:off x="0" y="1690690"/>
            <a:ext cx="12192000" cy="5167310"/>
          </a:xfrm>
          <a:solidFill>
            <a:schemeClr val="accent4">
              <a:lumMod val="40000"/>
              <a:lumOff val="60000"/>
            </a:schemeClr>
          </a:solidFill>
        </p:spPr>
        <p:txBody>
          <a:bodyPr>
            <a:normAutofit/>
          </a:bodyPr>
          <a:lstStyle/>
          <a:p>
            <a:pPr marL="0" indent="0">
              <a:buNone/>
            </a:pPr>
            <a:r>
              <a:rPr lang="it-IT" sz="2400" dirty="0">
                <a:latin typeface="Bahnschrift Light SemiCondensed" panose="020B0502040204020203" pitchFamily="34" charset="0"/>
              </a:rPr>
              <a:t>e) </a:t>
            </a:r>
            <a:r>
              <a:rPr lang="it-IT" sz="2400" dirty="0">
                <a:solidFill>
                  <a:schemeClr val="tx1">
                    <a:lumMod val="75000"/>
                    <a:lumOff val="25000"/>
                  </a:schemeClr>
                </a:solidFill>
                <a:latin typeface="Bahnschrift Light SemiCondensed" panose="020B0502040204020203" pitchFamily="34" charset="0"/>
              </a:rPr>
              <a:t>i componenti della Commissione Mensa hanno l’obbligo di rispettare le indicazioni fornite dalla normativa in materia di igiene e sicurezza alimentare, quali il divieto di entrare in contatto, diretto o indiretto, con sostanze alimentari, utensilerie, stoviglie ed altri oggetti, anche elettrodomestici, utilizzati per la preparazione degli alimenti o , comunque , connessi ad essi. Pertanto, l’assaggio dei cibi, predisposti dal personale addetto al centro, può avvenire solo con stoviglie messe a disposizione dal personale e con le modalità che non creino intralcio al servizio in atto;</a:t>
            </a:r>
          </a:p>
          <a:p>
            <a:pPr marL="0" indent="0">
              <a:buNone/>
            </a:pPr>
            <a:r>
              <a:rPr lang="it-IT" sz="2400" dirty="0">
                <a:solidFill>
                  <a:schemeClr val="tx1">
                    <a:lumMod val="75000"/>
                    <a:lumOff val="25000"/>
                  </a:schemeClr>
                </a:solidFill>
                <a:latin typeface="Bahnschrift Light SemiCondensed" panose="020B0502040204020203" pitchFamily="34" charset="0"/>
              </a:rPr>
              <a:t>f) ai componenti della Commissione Mensa è fatto divieto di distrarre il personale in servizio e/o di rallentare l’attività in corso, dare disposizioni al medesimo, nonché rivolgere osservazioni al personale e sollevare contestazioni nei confronti del medesimo;</a:t>
            </a:r>
          </a:p>
          <a:p>
            <a:pPr marL="0" indent="0">
              <a:buNone/>
            </a:pPr>
            <a:r>
              <a:rPr lang="it-IT" sz="2400" dirty="0">
                <a:solidFill>
                  <a:schemeClr val="tx1">
                    <a:lumMod val="75000"/>
                    <a:lumOff val="25000"/>
                  </a:schemeClr>
                </a:solidFill>
                <a:latin typeface="Bahnschrift Light SemiCondensed" panose="020B0502040204020203" pitchFamily="34" charset="0"/>
              </a:rPr>
              <a:t>g)la Commissione Mensa nell’ambito della visita dovrà aver cura di non interferire in alcun modo con le attività di preparazione e di erogazione del pasto;</a:t>
            </a:r>
          </a:p>
          <a:p>
            <a:pPr marL="0" indent="0">
              <a:buNone/>
            </a:pPr>
            <a:r>
              <a:rPr lang="it-IT" sz="2400" dirty="0">
                <a:solidFill>
                  <a:schemeClr val="tx1">
                    <a:lumMod val="75000"/>
                    <a:lumOff val="25000"/>
                  </a:schemeClr>
                </a:solidFill>
                <a:latin typeface="Bahnschrift Light SemiCondensed" panose="020B0502040204020203" pitchFamily="34" charset="0"/>
              </a:rPr>
              <a:t>h) I componenti della Commissione Mensa non devono effettuare direttamente la misurazione delle temperature delle pietanze, ma possono assistere alla loro misurazione da parte del personale addetto alla produzione o somministrazione del pasto. </a:t>
            </a:r>
          </a:p>
          <a:p>
            <a:pPr marL="0" indent="0">
              <a:buNone/>
            </a:pPr>
            <a:endParaRPr lang="it-IT" sz="2400" dirty="0">
              <a:latin typeface="Bahnschrift Light SemiCondensed" panose="020B0502040204020203" pitchFamily="34" charset="0"/>
            </a:endParaRPr>
          </a:p>
          <a:p>
            <a:pPr marL="457200" indent="-457200">
              <a:buAutoNum type="alphaLcParenR"/>
            </a:pPr>
            <a:endParaRPr lang="it-IT" sz="2400" dirty="0">
              <a:latin typeface="Bahnschrift Light SemiCondensed" panose="020B0502040204020203" pitchFamily="34" charset="0"/>
            </a:endParaRPr>
          </a:p>
          <a:p>
            <a:pPr marL="457200" indent="-457200">
              <a:buAutoNum type="arabicPeriod"/>
            </a:pPr>
            <a:endParaRPr lang="it-IT" sz="2400" dirty="0">
              <a:latin typeface="Bahnschrift Light SemiCondensed" panose="020B0502040204020203" pitchFamily="34" charset="0"/>
            </a:endParaRPr>
          </a:p>
        </p:txBody>
      </p:sp>
    </p:spTree>
    <p:extLst>
      <p:ext uri="{BB962C8B-B14F-4D97-AF65-F5344CB8AC3E}">
        <p14:creationId xmlns:p14="http://schemas.microsoft.com/office/powerpoint/2010/main" val="986408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0">
              <a:schemeClr val="accent4">
                <a:lumMod val="40000"/>
                <a:lumOff val="60000"/>
              </a:schemeClr>
            </a:gs>
            <a:gs pos="100000">
              <a:schemeClr val="accent4">
                <a:lumMod val="60000"/>
                <a:lumOff val="40000"/>
              </a:schemeClr>
            </a:gs>
            <a:gs pos="100000">
              <a:schemeClr val="accent4">
                <a:lumMod val="60000"/>
                <a:lumOff val="40000"/>
              </a:schemeClr>
            </a:gs>
            <a:gs pos="100000">
              <a:schemeClr val="accent4">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90878B30-1F19-483C-95F0-2F9D68D7B4AE}"/>
              </a:ext>
            </a:extLst>
          </p:cNvPr>
          <p:cNvSpPr txBox="1"/>
          <p:nvPr/>
        </p:nvSpPr>
        <p:spPr>
          <a:xfrm>
            <a:off x="653143" y="365760"/>
            <a:ext cx="11538857" cy="646331"/>
          </a:xfrm>
          <a:prstGeom prst="rect">
            <a:avLst/>
          </a:prstGeom>
          <a:solidFill>
            <a:srgbClr val="FFCCFF"/>
          </a:solidFill>
        </p:spPr>
        <p:txBody>
          <a:bodyPr wrap="square" rtlCol="0">
            <a:spAutoFit/>
          </a:bodyPr>
          <a:lstStyle/>
          <a:p>
            <a:pPr algn="ctr"/>
            <a:r>
              <a:rPr lang="it-IT" sz="3600" b="1" dirty="0">
                <a:solidFill>
                  <a:schemeClr val="tx1">
                    <a:lumMod val="75000"/>
                    <a:lumOff val="25000"/>
                  </a:schemeClr>
                </a:solidFill>
                <a:effectLst>
                  <a:outerShdw blurRad="38100" dist="38100" dir="2700000" algn="tl">
                    <a:srgbClr val="000000">
                      <a:alpha val="43137"/>
                    </a:srgbClr>
                  </a:outerShdw>
                </a:effectLst>
                <a:latin typeface="Bahnschrift SemiBold" panose="020B0502040204020203" pitchFamily="34" charset="0"/>
                <a:ea typeface="+mj-ea"/>
                <a:cs typeface="+mj-cs"/>
              </a:rPr>
              <a:t>Le Commissioni Mensa </a:t>
            </a:r>
          </a:p>
        </p:txBody>
      </p:sp>
      <p:sp>
        <p:nvSpPr>
          <p:cNvPr id="4" name="CasellaDiTesto 3">
            <a:extLst>
              <a:ext uri="{FF2B5EF4-FFF2-40B4-BE49-F238E27FC236}">
                <a16:creationId xmlns:a16="http://schemas.microsoft.com/office/drawing/2014/main" id="{139B217C-323C-44F0-92A8-257C4170083F}"/>
              </a:ext>
            </a:extLst>
          </p:cNvPr>
          <p:cNvSpPr txBox="1"/>
          <p:nvPr/>
        </p:nvSpPr>
        <p:spPr>
          <a:xfrm>
            <a:off x="858129" y="1392702"/>
            <a:ext cx="10607040" cy="4893647"/>
          </a:xfrm>
          <a:prstGeom prst="rect">
            <a:avLst/>
          </a:prstGeom>
          <a:solidFill>
            <a:schemeClr val="accent2"/>
          </a:solidFill>
        </p:spPr>
        <p:txBody>
          <a:bodyPr wrap="square" rtlCol="0">
            <a:spAutoFit/>
          </a:bodyPr>
          <a:lstStyle/>
          <a:p>
            <a:r>
              <a:rPr lang="it-IT" sz="2400" b="1" dirty="0">
                <a:solidFill>
                  <a:schemeClr val="tx1">
                    <a:lumMod val="75000"/>
                    <a:lumOff val="25000"/>
                  </a:schemeClr>
                </a:solidFill>
                <a:latin typeface="Bahnschrift Light SemiCondensed" panose="020B0502040204020203" pitchFamily="34" charset="0"/>
                <a:cs typeface="Times New Roman" panose="02020603050405020304" pitchFamily="18" charset="0"/>
              </a:rPr>
              <a:t>QUAL È L’OBIETTIVO DELLA C.M</a:t>
            </a:r>
            <a:r>
              <a:rPr lang="it-IT" sz="2400" dirty="0">
                <a:solidFill>
                  <a:schemeClr val="tx1">
                    <a:lumMod val="75000"/>
                    <a:lumOff val="25000"/>
                  </a:schemeClr>
                </a:solidFill>
                <a:latin typeface="Bahnschrift Light SemiCondensed" panose="020B0502040204020203" pitchFamily="34" charset="0"/>
                <a:cs typeface="Times New Roman" panose="02020603050405020304" pitchFamily="18" charset="0"/>
              </a:rPr>
              <a:t>.</a:t>
            </a:r>
          </a:p>
          <a:p>
            <a:r>
              <a:rPr lang="it-IT" sz="2400" dirty="0">
                <a:solidFill>
                  <a:schemeClr val="tx1">
                    <a:lumMod val="75000"/>
                    <a:lumOff val="25000"/>
                  </a:schemeClr>
                </a:solidFill>
                <a:latin typeface="Bahnschrift Light SemiCondensed" panose="020B0502040204020203" pitchFamily="34" charset="0"/>
                <a:cs typeface="Times New Roman" panose="02020603050405020304" pitchFamily="18" charset="0"/>
              </a:rPr>
              <a:t> Il mantenimento o il miglioramento della qualità del servizio di ristorazione scolastica: </a:t>
            </a:r>
          </a:p>
          <a:p>
            <a:pPr marL="285750" indent="-285750">
              <a:buFont typeface="Arial" panose="020B0604020202020204" pitchFamily="34" charset="0"/>
              <a:buChar char="•"/>
            </a:pPr>
            <a:r>
              <a:rPr lang="it-IT" sz="2400" dirty="0">
                <a:solidFill>
                  <a:schemeClr val="tx1">
                    <a:lumMod val="75000"/>
                    <a:lumOff val="25000"/>
                  </a:schemeClr>
                </a:solidFill>
                <a:latin typeface="Bahnschrift Light SemiCondensed" panose="020B0502040204020203" pitchFamily="34" charset="0"/>
                <a:cs typeface="Times New Roman" panose="02020603050405020304" pitchFamily="18" charset="0"/>
              </a:rPr>
              <a:t>qualità igienico-nutrizionale</a:t>
            </a:r>
          </a:p>
          <a:p>
            <a:pPr marL="285750" indent="-285750">
              <a:buFont typeface="Arial" panose="020B0604020202020204" pitchFamily="34" charset="0"/>
              <a:buChar char="•"/>
            </a:pPr>
            <a:r>
              <a:rPr lang="it-IT" sz="2400" dirty="0">
                <a:solidFill>
                  <a:schemeClr val="tx1">
                    <a:lumMod val="75000"/>
                    <a:lumOff val="25000"/>
                  </a:schemeClr>
                </a:solidFill>
                <a:latin typeface="Bahnschrift Light SemiCondensed" panose="020B0502040204020203" pitchFamily="34" charset="0"/>
                <a:cs typeface="Times New Roman" panose="02020603050405020304" pitchFamily="18" charset="0"/>
              </a:rPr>
              <a:t>modalità di erogazione del pasto</a:t>
            </a:r>
          </a:p>
          <a:p>
            <a:pPr marL="285750" indent="-285750">
              <a:buFont typeface="Arial" panose="020B0604020202020204" pitchFamily="34" charset="0"/>
              <a:buChar char="•"/>
            </a:pPr>
            <a:r>
              <a:rPr lang="it-IT" sz="2400" dirty="0">
                <a:solidFill>
                  <a:schemeClr val="tx1">
                    <a:lumMod val="75000"/>
                    <a:lumOff val="25000"/>
                  </a:schemeClr>
                </a:solidFill>
                <a:latin typeface="Bahnschrift Light SemiCondensed" panose="020B0502040204020203" pitchFamily="34" charset="0"/>
                <a:cs typeface="Times New Roman" panose="02020603050405020304" pitchFamily="18" charset="0"/>
              </a:rPr>
              <a:t>accettabilità del pasto, ecc. </a:t>
            </a:r>
          </a:p>
          <a:p>
            <a:endParaRPr lang="it-IT" sz="2400" dirty="0">
              <a:solidFill>
                <a:schemeClr val="tx1">
                  <a:lumMod val="75000"/>
                  <a:lumOff val="25000"/>
                </a:schemeClr>
              </a:solidFill>
              <a:latin typeface="Bahnschrift Light SemiCondensed" panose="020B0502040204020203" pitchFamily="34" charset="0"/>
              <a:cs typeface="Times New Roman" panose="02020603050405020304" pitchFamily="18" charset="0"/>
            </a:endParaRPr>
          </a:p>
          <a:p>
            <a:r>
              <a:rPr lang="it-IT" sz="2400" b="1" dirty="0">
                <a:solidFill>
                  <a:schemeClr val="tx1">
                    <a:lumMod val="75000"/>
                    <a:lumOff val="25000"/>
                  </a:schemeClr>
                </a:solidFill>
                <a:latin typeface="Bahnschrift Light SemiCondensed" panose="020B0502040204020203" pitchFamily="34" charset="0"/>
                <a:cs typeface="Times New Roman" panose="02020603050405020304" pitchFamily="18" charset="0"/>
              </a:rPr>
              <a:t>QUAL È IL RUOLO DELLA C.M. </a:t>
            </a:r>
          </a:p>
          <a:p>
            <a:pPr marL="342900" indent="-342900">
              <a:buAutoNum type="arabicPeriod"/>
            </a:pPr>
            <a:r>
              <a:rPr lang="it-IT" sz="2400" dirty="0">
                <a:solidFill>
                  <a:schemeClr val="tx1">
                    <a:lumMod val="75000"/>
                    <a:lumOff val="25000"/>
                  </a:schemeClr>
                </a:solidFill>
                <a:latin typeface="Bahnschrift Light SemiCondensed" panose="020B0502040204020203" pitchFamily="34" charset="0"/>
                <a:cs typeface="Times New Roman" panose="02020603050405020304" pitchFamily="18" charset="0"/>
              </a:rPr>
              <a:t>Serve da collegamento tra utenza e titolare del Servizio per le diverse richieste e osservazioni che provengono dall’utenza stessa; </a:t>
            </a:r>
          </a:p>
          <a:p>
            <a:pPr marL="342900" indent="-342900">
              <a:buAutoNum type="arabicPeriod"/>
            </a:pPr>
            <a:r>
              <a:rPr lang="it-IT" sz="2400" dirty="0">
                <a:solidFill>
                  <a:schemeClr val="tx1">
                    <a:lumMod val="75000"/>
                    <a:lumOff val="25000"/>
                  </a:schemeClr>
                </a:solidFill>
                <a:latin typeface="Bahnschrift Light SemiCondensed" panose="020B0502040204020203" pitchFamily="34" charset="0"/>
                <a:cs typeface="Times New Roman" panose="02020603050405020304" pitchFamily="18" charset="0"/>
              </a:rPr>
              <a:t>Monitora l’accettabilità del pasto e la qualità del Servizio attraverso idonei strumenti di valutazione; </a:t>
            </a:r>
          </a:p>
          <a:p>
            <a:pPr marL="342900" indent="-342900">
              <a:buAutoNum type="arabicPeriod"/>
            </a:pPr>
            <a:r>
              <a:rPr lang="it-IT" sz="2400" dirty="0">
                <a:solidFill>
                  <a:schemeClr val="tx1">
                    <a:lumMod val="75000"/>
                    <a:lumOff val="25000"/>
                  </a:schemeClr>
                </a:solidFill>
                <a:latin typeface="Bahnschrift Light SemiCondensed" panose="020B0502040204020203" pitchFamily="34" charset="0"/>
                <a:cs typeface="Times New Roman" panose="02020603050405020304" pitchFamily="18" charset="0"/>
              </a:rPr>
              <a:t>Consulta il menù scolastico, osserva le modalità di erogazione del servizio e legge i capitolati d’appalto.</a:t>
            </a:r>
          </a:p>
        </p:txBody>
      </p:sp>
    </p:spTree>
    <p:extLst>
      <p:ext uri="{BB962C8B-B14F-4D97-AF65-F5344CB8AC3E}">
        <p14:creationId xmlns:p14="http://schemas.microsoft.com/office/powerpoint/2010/main" val="38810691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098896-DBED-4CD9-9F03-3D2549B7703D}"/>
              </a:ext>
            </a:extLst>
          </p:cNvPr>
          <p:cNvSpPr>
            <a:spLocks noGrp="1"/>
          </p:cNvSpPr>
          <p:nvPr>
            <p:ph type="title"/>
          </p:nvPr>
        </p:nvSpPr>
        <p:spPr>
          <a:xfrm>
            <a:off x="0" y="0"/>
            <a:ext cx="12192000" cy="1690689"/>
          </a:xfrm>
          <a:solidFill>
            <a:srgbClr val="FFCCFF"/>
          </a:solidFill>
        </p:spPr>
        <p:txBody>
          <a:bodyPr>
            <a:normAutofit/>
          </a:bodyPr>
          <a:lstStyle/>
          <a:p>
            <a:r>
              <a:rPr lang="it-IT" sz="2800" b="1" dirty="0">
                <a:latin typeface="Bahnschrift SemiBold" panose="020B0502040204020203" pitchFamily="34" charset="0"/>
              </a:rPr>
              <a:t>ART.17     FASI PROCEDURALI SUCCESSIVE  ALL’AQUISIZIONE DEI </a:t>
            </a:r>
            <a:r>
              <a:rPr lang="it-IT" sz="2800" b="1" dirty="0">
                <a:solidFill>
                  <a:schemeClr val="tx1">
                    <a:lumMod val="75000"/>
                    <a:lumOff val="25000"/>
                  </a:schemeClr>
                </a:solidFill>
                <a:latin typeface="Bahnschrift SemiBold" panose="020B0502040204020203" pitchFamily="34" charset="0"/>
              </a:rPr>
              <a:t>VERBALI</a:t>
            </a:r>
            <a:r>
              <a:rPr lang="it-IT" sz="2800" b="1" dirty="0">
                <a:latin typeface="Garamond" panose="02020404030301010803" pitchFamily="18" charset="0"/>
              </a:rPr>
              <a:t> </a:t>
            </a:r>
          </a:p>
        </p:txBody>
      </p:sp>
      <p:sp>
        <p:nvSpPr>
          <p:cNvPr id="3" name="Segnaposto contenuto 2">
            <a:extLst>
              <a:ext uri="{FF2B5EF4-FFF2-40B4-BE49-F238E27FC236}">
                <a16:creationId xmlns:a16="http://schemas.microsoft.com/office/drawing/2014/main" id="{B6A481C8-21A3-4E99-B7D0-02C8C6FDFCBB}"/>
              </a:ext>
            </a:extLst>
          </p:cNvPr>
          <p:cNvSpPr>
            <a:spLocks noGrp="1"/>
          </p:cNvSpPr>
          <p:nvPr>
            <p:ph idx="1"/>
          </p:nvPr>
        </p:nvSpPr>
        <p:spPr>
          <a:xfrm>
            <a:off x="0" y="1696958"/>
            <a:ext cx="12192000" cy="5167310"/>
          </a:xfrm>
          <a:solidFill>
            <a:schemeClr val="accent4">
              <a:lumMod val="40000"/>
              <a:lumOff val="60000"/>
            </a:schemeClr>
          </a:solidFill>
        </p:spPr>
        <p:txBody>
          <a:bodyPr>
            <a:normAutofit/>
          </a:bodyPr>
          <a:lstStyle/>
          <a:p>
            <a:pPr marL="457200" indent="-457200">
              <a:buFont typeface="+mj-lt"/>
              <a:buAutoNum type="arabicPeriod"/>
            </a:pPr>
            <a:endParaRPr lang="it-IT" sz="2400" dirty="0">
              <a:solidFill>
                <a:schemeClr val="tx1">
                  <a:lumMod val="75000"/>
                  <a:lumOff val="25000"/>
                </a:schemeClr>
              </a:solidFill>
              <a:latin typeface="Bahnschrift Light SemiCondensed" panose="020B0502040204020203" pitchFamily="34" charset="0"/>
            </a:endParaRPr>
          </a:p>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A seguito ricevimento del verbale , il Comune di Genova attiva le procedure previste dal seguente articolo. Procede alla valutazione operativa e risoluzione del problema in caso di criticità ai conseguenti monitoraggi.</a:t>
            </a:r>
          </a:p>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I commissari Mensa avvisando il personale scolastico provvedono all’affissione del verbale, corredato da eventuali fotografie, alla bacheca della scuola.</a:t>
            </a:r>
          </a:p>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Il Comune in un ottica e in una logica di priorità e trasparenza provvede a pubblicare gli esiti dei verbali prodotti dai Commissari Mensa.</a:t>
            </a:r>
          </a:p>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I verbali compilati e corredati di eventuali fotografie e spediti in via telematica dai Commissari mensa agli uffici territoriali di riferimento verranno pubblicati entro 8 giorni sul dito istituzionale in apposito spazio dalla data di ricevimento.</a:t>
            </a:r>
          </a:p>
        </p:txBody>
      </p:sp>
    </p:spTree>
    <p:extLst>
      <p:ext uri="{BB962C8B-B14F-4D97-AF65-F5344CB8AC3E}">
        <p14:creationId xmlns:p14="http://schemas.microsoft.com/office/powerpoint/2010/main" val="27626193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098896-DBED-4CD9-9F03-3D2549B7703D}"/>
              </a:ext>
            </a:extLst>
          </p:cNvPr>
          <p:cNvSpPr>
            <a:spLocks noGrp="1"/>
          </p:cNvSpPr>
          <p:nvPr>
            <p:ph type="title"/>
          </p:nvPr>
        </p:nvSpPr>
        <p:spPr>
          <a:xfrm>
            <a:off x="0" y="2"/>
            <a:ext cx="12192000" cy="1690688"/>
          </a:xfrm>
          <a:solidFill>
            <a:srgbClr val="FFCCFF"/>
          </a:solidFill>
        </p:spPr>
        <p:txBody>
          <a:bodyPr>
            <a:normAutofit/>
          </a:bodyPr>
          <a:lstStyle/>
          <a:p>
            <a:r>
              <a:rPr lang="it-IT" sz="2800" b="1" dirty="0">
                <a:solidFill>
                  <a:schemeClr val="tx1">
                    <a:lumMod val="75000"/>
                    <a:lumOff val="25000"/>
                  </a:schemeClr>
                </a:solidFill>
                <a:latin typeface="Bahnschrift SemiBold" panose="020B0502040204020203" pitchFamily="34" charset="0"/>
              </a:rPr>
              <a:t>ART.18  ORGANIZZAZIONE INTERNA DELLA COMMISSIONE MENSA: COORDINATORE DELLA COMMISSIONE MENSA </a:t>
            </a:r>
          </a:p>
        </p:txBody>
      </p:sp>
      <p:sp>
        <p:nvSpPr>
          <p:cNvPr id="3" name="Segnaposto contenuto 2">
            <a:extLst>
              <a:ext uri="{FF2B5EF4-FFF2-40B4-BE49-F238E27FC236}">
                <a16:creationId xmlns:a16="http://schemas.microsoft.com/office/drawing/2014/main" id="{B6A481C8-21A3-4E99-B7D0-02C8C6FDFCBB}"/>
              </a:ext>
            </a:extLst>
          </p:cNvPr>
          <p:cNvSpPr>
            <a:spLocks noGrp="1"/>
          </p:cNvSpPr>
          <p:nvPr>
            <p:ph idx="1"/>
          </p:nvPr>
        </p:nvSpPr>
        <p:spPr>
          <a:xfrm>
            <a:off x="0" y="1690690"/>
            <a:ext cx="12192000" cy="5167310"/>
          </a:xfrm>
          <a:solidFill>
            <a:schemeClr val="accent4">
              <a:lumMod val="40000"/>
              <a:lumOff val="60000"/>
            </a:schemeClr>
          </a:solidFill>
        </p:spPr>
        <p:txBody>
          <a:bodyPr>
            <a:normAutofit/>
          </a:bodyPr>
          <a:lstStyle/>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La Commissione  Mensa di Ambito territoriale – Gestione  Scuole Comunali e quella di Istituto Comprensivo Statale hanno facoltà di eleggere al proprio interno, con votazione unanime, un «Coordinatore» della Commissione.</a:t>
            </a:r>
          </a:p>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Il Coordinatore della Commissione Mensa rappresenta l’organismo nei rapporti con l’esterno, coordina l’attività della Commissione al proprio interno, ha l potere di convocare la Commissione Mensa e di organizzare i sopralluoghi all’interno delle strutture interessate, potendo, altresì, disporre che alcuni membri della commissione, nel rispetto dei limiti numerici previsti per lo svolgimento dei sopralluoghi, si rechino in specifici plessi.</a:t>
            </a:r>
          </a:p>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Il nominativo del Coordinatore ed i suoi recapiti telefonici e di posta elettronica devono essere comunicati mediante posta elettronica all’Ambito Territoriale – Gestione Scuole Comunali, alla Segreteria dell’Istituto Comprensivo Statale, all’Ufficio Territoriale di Ristorazione di riferimento, nonché al Comune di Genova, Direzione Politiche dell’Istruzione per le Nuove Generazioni – Settore Ristorazione Scolastica. Ai predetti soggetti dovrà essere comunicata, altresì, ogni eventuale variazione di tale nominativo.</a:t>
            </a:r>
          </a:p>
        </p:txBody>
      </p:sp>
    </p:spTree>
    <p:extLst>
      <p:ext uri="{BB962C8B-B14F-4D97-AF65-F5344CB8AC3E}">
        <p14:creationId xmlns:p14="http://schemas.microsoft.com/office/powerpoint/2010/main" val="11840568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C8ABC8-DD7E-442B-822F-15A1D7783A2F}"/>
              </a:ext>
            </a:extLst>
          </p:cNvPr>
          <p:cNvSpPr txBox="1">
            <a:spLocks/>
          </p:cNvSpPr>
          <p:nvPr/>
        </p:nvSpPr>
        <p:spPr>
          <a:xfrm>
            <a:off x="0" y="2"/>
            <a:ext cx="12192000" cy="1690688"/>
          </a:xfrm>
          <a:prstGeom prst="rect">
            <a:avLst/>
          </a:prstGeom>
          <a:solidFill>
            <a:srgbClr val="FFCCFF"/>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it-IT" sz="2800" b="1" dirty="0">
              <a:latin typeface="Garamond" panose="02020404030301010803" pitchFamily="18" charset="0"/>
            </a:endParaRPr>
          </a:p>
          <a:p>
            <a:r>
              <a:rPr lang="it-IT" sz="2800" b="1" dirty="0">
                <a:solidFill>
                  <a:schemeClr val="tx1">
                    <a:lumMod val="75000"/>
                    <a:lumOff val="25000"/>
                  </a:schemeClr>
                </a:solidFill>
                <a:latin typeface="Bahnschrift SemiBold" panose="020B0502040204020203" pitchFamily="34" charset="0"/>
              </a:rPr>
              <a:t>ART.19  DISPOSIZIONI FINALI </a:t>
            </a:r>
          </a:p>
        </p:txBody>
      </p:sp>
      <p:sp>
        <p:nvSpPr>
          <p:cNvPr id="3" name="Segnaposto contenuto 2">
            <a:extLst>
              <a:ext uri="{FF2B5EF4-FFF2-40B4-BE49-F238E27FC236}">
                <a16:creationId xmlns:a16="http://schemas.microsoft.com/office/drawing/2014/main" id="{275B642B-E9F1-45E3-84D6-2ECF88CA45EC}"/>
              </a:ext>
            </a:extLst>
          </p:cNvPr>
          <p:cNvSpPr txBox="1">
            <a:spLocks/>
          </p:cNvSpPr>
          <p:nvPr/>
        </p:nvSpPr>
        <p:spPr>
          <a:xfrm>
            <a:off x="0" y="1690690"/>
            <a:ext cx="12192000" cy="5167308"/>
          </a:xfrm>
          <a:prstGeom prst="rect">
            <a:avLst/>
          </a:prstGeom>
          <a:solidFill>
            <a:schemeClr val="accent4">
              <a:lumMod val="40000"/>
              <a:lumOff val="60000"/>
            </a:schemeClr>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endParaRPr lang="it-IT" sz="2400" dirty="0">
              <a:latin typeface="Bahnschrift Light SemiCondensed" panose="020B0502040204020203" pitchFamily="34" charset="0"/>
            </a:endParaRPr>
          </a:p>
          <a:p>
            <a:pPr marL="457200" indent="-457200">
              <a:buFont typeface="+mj-lt"/>
              <a:buAutoNum type="arabicPeriod"/>
            </a:pPr>
            <a:endParaRPr lang="it-IT" sz="2400" dirty="0">
              <a:latin typeface="Bahnschrift Light SemiCondensed" panose="020B0502040204020203" pitchFamily="34" charset="0"/>
            </a:endParaRPr>
          </a:p>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Il presente regolamento entrerà in vigore a partire dall’anno scolastico 2019/2020</a:t>
            </a:r>
          </a:p>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Per quanto non previsto dal regolamento si fa espresso riferimento e rinvio alla normativa vigente, alle Linee di indirizzo nazionale e regionale per la ristorazione scolastica, nonché alle disposizioni del Capitolato Speciale di Appalto e dei Regolamenti di Istituto</a:t>
            </a:r>
            <a:r>
              <a:rPr lang="it-IT" sz="2400" dirty="0">
                <a:latin typeface="Bahnschrift Light SemiCondensed" panose="020B0502040204020203" pitchFamily="34" charset="0"/>
              </a:rPr>
              <a:t>.</a:t>
            </a:r>
          </a:p>
        </p:txBody>
      </p:sp>
    </p:spTree>
    <p:extLst>
      <p:ext uri="{BB962C8B-B14F-4D97-AF65-F5344CB8AC3E}">
        <p14:creationId xmlns:p14="http://schemas.microsoft.com/office/powerpoint/2010/main" val="21267692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C8ABC8-DD7E-442B-822F-15A1D7783A2F}"/>
              </a:ext>
            </a:extLst>
          </p:cNvPr>
          <p:cNvSpPr txBox="1">
            <a:spLocks/>
          </p:cNvSpPr>
          <p:nvPr/>
        </p:nvSpPr>
        <p:spPr>
          <a:xfrm>
            <a:off x="0" y="0"/>
            <a:ext cx="12192000" cy="1692000"/>
          </a:xfrm>
          <a:prstGeom prst="rect">
            <a:avLst/>
          </a:prstGeom>
          <a:solidFill>
            <a:srgbClr val="FFCCFF"/>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it-IT" sz="2800" b="1" dirty="0">
              <a:latin typeface="Garamond" panose="02020404030301010803" pitchFamily="18" charset="0"/>
            </a:endParaRPr>
          </a:p>
          <a:p>
            <a:r>
              <a:rPr lang="it-IT" sz="2800" b="1" dirty="0">
                <a:solidFill>
                  <a:schemeClr val="tx1">
                    <a:lumMod val="75000"/>
                    <a:lumOff val="25000"/>
                  </a:schemeClr>
                </a:solidFill>
                <a:latin typeface="Bahnschrift SemiBold" panose="020B0502040204020203" pitchFamily="34" charset="0"/>
              </a:rPr>
              <a:t>MODIFICHE A SEGUITO INFORMATIZZAZIONE</a:t>
            </a:r>
          </a:p>
        </p:txBody>
      </p:sp>
      <p:sp>
        <p:nvSpPr>
          <p:cNvPr id="3" name="Segnaposto contenuto 2">
            <a:extLst>
              <a:ext uri="{FF2B5EF4-FFF2-40B4-BE49-F238E27FC236}">
                <a16:creationId xmlns:a16="http://schemas.microsoft.com/office/drawing/2014/main" id="{275B642B-E9F1-45E3-84D6-2ECF88CA45EC}"/>
              </a:ext>
            </a:extLst>
          </p:cNvPr>
          <p:cNvSpPr txBox="1">
            <a:spLocks/>
          </p:cNvSpPr>
          <p:nvPr/>
        </p:nvSpPr>
        <p:spPr>
          <a:xfrm>
            <a:off x="0" y="1479403"/>
            <a:ext cx="12192000" cy="5378597"/>
          </a:xfrm>
          <a:prstGeom prst="rect">
            <a:avLst/>
          </a:prstGeom>
          <a:solidFill>
            <a:schemeClr val="accent2"/>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endParaRPr lang="it-IT" sz="2400" dirty="0">
              <a:latin typeface="Bahnschrift Light SemiCondensed" panose="020B0502040204020203" pitchFamily="34" charset="0"/>
            </a:endParaRPr>
          </a:p>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I CM  che inseriscono informaticamente il verbale in loco tramite cellulare, non potranno firmare il documento né farlo firmare al personale aziendale;</a:t>
            </a:r>
          </a:p>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In caso di visita presso un centro di produzione , non potrà essere consegnata una copia del verbale;</a:t>
            </a:r>
          </a:p>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I tempi di trasmissione online devono essere rispettati come da regolamento e il CM riceverà mail di presa in carico del verbale, di apertura di un’eventuale non conformità (ticket) e della chiusura della stessa.</a:t>
            </a:r>
          </a:p>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 Attraverso il Fascicolo del Cittadino, accedendo con SPID, i CM e i genitori dell’Istituto Comprensivo/Ambito di pertinenza, potranno visionare l’iter procedurale della gestione del verbale della propria Commissione Mensa (questo a sostituzione dell’affissione in bacheca del modulo cartaceo)</a:t>
            </a:r>
          </a:p>
          <a:p>
            <a:pPr marL="457200" indent="-457200">
              <a:buFont typeface="+mj-lt"/>
              <a:buAutoNum type="arabicPeriod"/>
            </a:pPr>
            <a:endParaRPr lang="it-IT" sz="2400" dirty="0">
              <a:latin typeface="Bahnschrift Light SemiCondensed" panose="020B0502040204020203" pitchFamily="34" charset="0"/>
            </a:endParaRPr>
          </a:p>
        </p:txBody>
      </p:sp>
    </p:spTree>
    <p:extLst>
      <p:ext uri="{BB962C8B-B14F-4D97-AF65-F5344CB8AC3E}">
        <p14:creationId xmlns:p14="http://schemas.microsoft.com/office/powerpoint/2010/main" val="40239317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09C657-D17F-4865-A78F-E560B330743B}"/>
              </a:ext>
            </a:extLst>
          </p:cNvPr>
          <p:cNvSpPr>
            <a:spLocks noGrp="1"/>
          </p:cNvSpPr>
          <p:nvPr>
            <p:ph type="title"/>
          </p:nvPr>
        </p:nvSpPr>
        <p:spPr>
          <a:xfrm>
            <a:off x="0" y="1"/>
            <a:ext cx="12192000" cy="1690688"/>
          </a:xfrm>
          <a:solidFill>
            <a:srgbClr val="FFCCFF"/>
          </a:solidFill>
        </p:spPr>
        <p:txBody>
          <a:bodyPr>
            <a:normAutofit fontScale="90000"/>
          </a:bodyPr>
          <a:lstStyle/>
          <a:p>
            <a:br>
              <a:rPr lang="it-IT" sz="4400" b="1" i="0" u="none" strike="noStrike" baseline="0" dirty="0">
                <a:solidFill>
                  <a:srgbClr val="000000"/>
                </a:solidFill>
                <a:latin typeface="Calibri" panose="020F0502020204030204" pitchFamily="34" charset="0"/>
              </a:rPr>
            </a:br>
            <a:r>
              <a:rPr lang="it-IT" sz="3100" b="1" i="0" u="none" strike="noStrike" baseline="0" dirty="0">
                <a:solidFill>
                  <a:schemeClr val="tx1">
                    <a:lumMod val="75000"/>
                    <a:lumOff val="25000"/>
                  </a:schemeClr>
                </a:solidFill>
                <a:latin typeface="Bahnschrift SemiBold" panose="020B0502040204020203" pitchFamily="34" charset="0"/>
              </a:rPr>
              <a:t>LINEE GUIDA CONTROLLO COMMISSIONE MENSA AL TEMPO DEL COVID</a:t>
            </a:r>
            <a:r>
              <a:rPr lang="it-IT" sz="3100" b="1" i="0" u="none" strike="noStrike" baseline="0" dirty="0">
                <a:solidFill>
                  <a:schemeClr val="tx1">
                    <a:lumMod val="75000"/>
                    <a:lumOff val="25000"/>
                  </a:schemeClr>
                </a:solidFill>
                <a:latin typeface="Garamond" panose="02020404030301010803" pitchFamily="18" charset="0"/>
              </a:rPr>
              <a:t> </a:t>
            </a:r>
            <a:br>
              <a:rPr lang="it-IT" sz="4400" b="0" i="0" u="none" strike="noStrike" baseline="0" dirty="0">
                <a:solidFill>
                  <a:schemeClr val="tx1">
                    <a:lumMod val="75000"/>
                    <a:lumOff val="25000"/>
                  </a:schemeClr>
                </a:solidFill>
                <a:latin typeface="Calibri" panose="020F0502020204030204" pitchFamily="34" charset="0"/>
              </a:rPr>
            </a:br>
            <a:endParaRPr lang="it-IT" dirty="0">
              <a:solidFill>
                <a:schemeClr val="tx1">
                  <a:lumMod val="75000"/>
                  <a:lumOff val="25000"/>
                </a:schemeClr>
              </a:solidFill>
            </a:endParaRPr>
          </a:p>
        </p:txBody>
      </p:sp>
      <p:sp>
        <p:nvSpPr>
          <p:cNvPr id="3" name="Segnaposto contenuto 2">
            <a:extLst>
              <a:ext uri="{FF2B5EF4-FFF2-40B4-BE49-F238E27FC236}">
                <a16:creationId xmlns:a16="http://schemas.microsoft.com/office/drawing/2014/main" id="{CF3B8751-C3FE-4CE5-8A73-AE4AE8954117}"/>
              </a:ext>
            </a:extLst>
          </p:cNvPr>
          <p:cNvSpPr>
            <a:spLocks noGrp="1"/>
          </p:cNvSpPr>
          <p:nvPr>
            <p:ph idx="1"/>
          </p:nvPr>
        </p:nvSpPr>
        <p:spPr>
          <a:xfrm>
            <a:off x="1" y="1517433"/>
            <a:ext cx="12191999" cy="5340565"/>
          </a:xfrm>
          <a:solidFill>
            <a:schemeClr val="accent4"/>
          </a:solidFill>
        </p:spPr>
        <p:txBody>
          <a:bodyPr>
            <a:normAutofit fontScale="85000" lnSpcReduction="20000"/>
          </a:bodyPr>
          <a:lstStyle/>
          <a:p>
            <a:pPr algn="l"/>
            <a:endParaRPr lang="it-IT" sz="1800" b="0" i="0" u="none" strike="noStrike" baseline="0" dirty="0">
              <a:solidFill>
                <a:srgbClr val="000000"/>
              </a:solidFill>
              <a:latin typeface="Calibri" panose="020F0502020204030204" pitchFamily="34" charset="0"/>
            </a:endParaRPr>
          </a:p>
          <a:p>
            <a:r>
              <a:rPr lang="it-IT" sz="2000" b="0" i="0" u="none" strike="noStrike" baseline="0" dirty="0">
                <a:solidFill>
                  <a:schemeClr val="tx1">
                    <a:lumMod val="75000"/>
                    <a:lumOff val="25000"/>
                  </a:schemeClr>
                </a:solidFill>
                <a:latin typeface="Bahnschrift Light" panose="020B0502040204020203" pitchFamily="34" charset="0"/>
              </a:rPr>
              <a:t>Anche all’interno della cornice dell’emergenza sanitaria, è opportuno richiamare il ruolo propositivo, di controllo e supporto, svolto dalle Commissioni Mensa per la tutela della qualità del servizio di ristorazione, in osservanza non solo del riconoscimento ministeriale e comunale, ma con il richiamo alla sentenza della Cassazione del 30 luglio 2019, che ha ribadito la necessità che i genitori possano “influire sulle scelte riguardanti le modalità di gestione del servizio mensa”. </a:t>
            </a:r>
          </a:p>
          <a:p>
            <a:r>
              <a:rPr lang="it-IT" sz="2000" b="0" i="0" u="none" strike="noStrike" baseline="0" dirty="0">
                <a:solidFill>
                  <a:schemeClr val="tx1">
                    <a:lumMod val="75000"/>
                    <a:lumOff val="25000"/>
                  </a:schemeClr>
                </a:solidFill>
                <a:latin typeface="Bahnschrift Light" panose="020B0502040204020203" pitchFamily="34" charset="0"/>
              </a:rPr>
              <a:t>In quest’ottica, anche l’azione di monitoraggio della commissione Mensa, affinché possa coesistere con i Protocolli di sicurezza predisposti dalle Istituzioni scolastiche al fine di prevenire e contenere il rischio di contagio da Covid 19, occorre sia regolamentata in ordine all’accesso della Commissione presso le Scuole e al refettorio, e alle modalità con le quali viene esercitato il controllo del servizio e l’assaggio dei pasti. In particolare, si prescrivono le seguenti regole: </a:t>
            </a:r>
          </a:p>
          <a:p>
            <a:r>
              <a:rPr lang="it-IT" sz="2000" b="0" i="0" u="none" strike="noStrike" baseline="0" dirty="0">
                <a:solidFill>
                  <a:schemeClr val="tx1">
                    <a:lumMod val="75000"/>
                    <a:lumOff val="25000"/>
                  </a:schemeClr>
                </a:solidFill>
                <a:latin typeface="Bahnschrift Light" panose="020B0502040204020203" pitchFamily="34" charset="0"/>
              </a:rPr>
              <a:t>I Commissari possono accedere alle scuole previo preavviso presso la segreteria dell’Istituto Comprensivo o dell’Ambito Territoriale, il giorno antecedente la visita. Possono essere accolti preavvisi nella giornata stessa salvo problematiche organizzative della scuola. </a:t>
            </a:r>
          </a:p>
          <a:p>
            <a:r>
              <a:rPr lang="it-IT" sz="2000" b="0" i="0" u="none" strike="noStrike" baseline="0" dirty="0">
                <a:solidFill>
                  <a:schemeClr val="tx1">
                    <a:lumMod val="75000"/>
                    <a:lumOff val="25000"/>
                  </a:schemeClr>
                </a:solidFill>
                <a:latin typeface="Bahnschrift Light" panose="020B0502040204020203" pitchFamily="34" charset="0"/>
              </a:rPr>
              <a:t>I Commissari devono indossare i dispositivi di protezione individuale mascherina propria (quella personale che indossano prima di entrare a scuola), visiera messa a disposizione dal Comune con modalità da definire</a:t>
            </a:r>
            <a:r>
              <a:rPr lang="it-IT" sz="2000" dirty="0">
                <a:solidFill>
                  <a:schemeClr val="tx1">
                    <a:lumMod val="75000"/>
                    <a:lumOff val="25000"/>
                  </a:schemeClr>
                </a:solidFill>
                <a:latin typeface="Bahnschrift Light" panose="020B0502040204020203" pitchFamily="34" charset="0"/>
              </a:rPr>
              <a:t> e indossare camice monouso e copricapo, forniti dall’Azienda Appaltatrice;</a:t>
            </a:r>
            <a:endParaRPr lang="it-IT" sz="2000" b="0" i="0" u="none" strike="noStrike" baseline="0" dirty="0">
              <a:solidFill>
                <a:schemeClr val="tx1">
                  <a:lumMod val="75000"/>
                  <a:lumOff val="25000"/>
                </a:schemeClr>
              </a:solidFill>
              <a:latin typeface="Bahnschrift Light" panose="020B0502040204020203" pitchFamily="34" charset="0"/>
            </a:endParaRPr>
          </a:p>
          <a:p>
            <a:r>
              <a:rPr lang="it-IT" sz="2000" b="0" i="0" u="none" strike="noStrike" baseline="0" dirty="0">
                <a:solidFill>
                  <a:schemeClr val="tx1">
                    <a:lumMod val="75000"/>
                    <a:lumOff val="25000"/>
                  </a:schemeClr>
                </a:solidFill>
                <a:latin typeface="Bahnschrift Light" panose="020B0502040204020203" pitchFamily="34" charset="0"/>
              </a:rPr>
              <a:t>Devono astenersi dall’accedere alle Istituzioni scolastiche in caso di stato febbrile, tosse, raffreddore e/o disturbi gastro intestinali; </a:t>
            </a:r>
          </a:p>
          <a:p>
            <a:r>
              <a:rPr lang="it-IT" sz="2000" b="0" i="0" u="none" strike="noStrike" baseline="0" dirty="0">
                <a:solidFill>
                  <a:schemeClr val="tx1">
                    <a:lumMod val="75000"/>
                    <a:lumOff val="25000"/>
                  </a:schemeClr>
                </a:solidFill>
                <a:latin typeface="Bahnschrift Light" panose="020B0502040204020203" pitchFamily="34" charset="0"/>
              </a:rPr>
              <a:t>I Commissari Mensa devono essere consapevoli delle eventuali nuove misure organizzative inerenti la distribuzione del pasto che qualora non fossero quelle tradizionali richiederanno attenzioni maggiori nell’approcciarsi alla visita; </a:t>
            </a:r>
          </a:p>
          <a:p>
            <a:r>
              <a:rPr lang="it-IT" sz="2000" b="0" i="0" u="none" strike="noStrike" baseline="0" dirty="0">
                <a:solidFill>
                  <a:schemeClr val="tx1">
                    <a:lumMod val="75000"/>
                    <a:lumOff val="25000"/>
                  </a:schemeClr>
                </a:solidFill>
                <a:latin typeface="Bahnschrift Light" panose="020B0502040204020203" pitchFamily="34" charset="0"/>
              </a:rPr>
              <a:t>In entrata i Commissari si sottopongono all’igienizzazione delle mani, alla eventuale misurazione della temperatura corporea, secondo le disposizioni scolastiche e quelle previste dai protocolli delle aziende di ristorazione, compilano un modulo di autodichiarazione dello stato di salute; inoltre, a seconda delle indicazioni in uso nella scuola e nei centri di preparazione dei pasti, firmeranno il modulo o il registro delle entrate e delle uscite; </a:t>
            </a:r>
          </a:p>
          <a:p>
            <a:endParaRPr lang="it-IT" dirty="0"/>
          </a:p>
        </p:txBody>
      </p:sp>
    </p:spTree>
    <p:extLst>
      <p:ext uri="{BB962C8B-B14F-4D97-AF65-F5344CB8AC3E}">
        <p14:creationId xmlns:p14="http://schemas.microsoft.com/office/powerpoint/2010/main" val="14166194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40000"/>
                <a:lumOff val="60000"/>
              </a:schemeClr>
            </a:gs>
            <a:gs pos="100000">
              <a:schemeClr val="bg1"/>
            </a:gs>
            <a:gs pos="0">
              <a:schemeClr val="accent4">
                <a:lumMod val="60000"/>
                <a:lumOff val="40000"/>
              </a:schemeClr>
            </a:gs>
            <a:gs pos="91000">
              <a:schemeClr val="accent4">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1DB681-E74A-4F8A-8700-EE28959441BA}"/>
              </a:ext>
            </a:extLst>
          </p:cNvPr>
          <p:cNvSpPr>
            <a:spLocks noGrp="1"/>
          </p:cNvSpPr>
          <p:nvPr>
            <p:ph type="title"/>
          </p:nvPr>
        </p:nvSpPr>
        <p:spPr>
          <a:xfrm>
            <a:off x="2751100" y="1104557"/>
            <a:ext cx="6368642" cy="2454569"/>
          </a:xfrm>
        </p:spPr>
        <p:txBody>
          <a:bodyPr>
            <a:normAutofit fontScale="90000"/>
          </a:bodyPr>
          <a:lstStyle/>
          <a:p>
            <a:pPr algn="ctr"/>
            <a:br>
              <a:rPr lang="it-IT" sz="5400" b="1" dirty="0">
                <a:latin typeface="Bahnschrift SemiBold Condensed" panose="020B0502040204020203" pitchFamily="34" charset="0"/>
              </a:rPr>
            </a:br>
            <a:br>
              <a:rPr lang="it-IT" sz="5400" b="1" dirty="0">
                <a:latin typeface="Bahnschrift SemiBold Condensed" panose="020B0502040204020203" pitchFamily="34" charset="0"/>
              </a:rPr>
            </a:br>
            <a:br>
              <a:rPr lang="it-IT" sz="5400" b="1" dirty="0">
                <a:latin typeface="Bahnschrift SemiBold Condensed" panose="020B0502040204020203" pitchFamily="34" charset="0"/>
              </a:rPr>
            </a:br>
            <a:r>
              <a:rPr lang="it-IT" sz="8900" b="1" dirty="0">
                <a:solidFill>
                  <a:schemeClr val="tx1">
                    <a:lumMod val="75000"/>
                    <a:lumOff val="25000"/>
                  </a:schemeClr>
                </a:solidFill>
                <a:latin typeface="Bahnschrift SemiBold Condensed" panose="020B0502040204020203" pitchFamily="34" charset="0"/>
              </a:rPr>
              <a:t>Grazie dell’attenzione</a:t>
            </a:r>
          </a:p>
        </p:txBody>
      </p:sp>
    </p:spTree>
    <p:extLst>
      <p:ext uri="{BB962C8B-B14F-4D97-AF65-F5344CB8AC3E}">
        <p14:creationId xmlns:p14="http://schemas.microsoft.com/office/powerpoint/2010/main" val="2758667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90878B30-1F19-483C-95F0-2F9D68D7B4AE}"/>
              </a:ext>
            </a:extLst>
          </p:cNvPr>
          <p:cNvSpPr txBox="1">
            <a:spLocks noGrp="1"/>
          </p:cNvSpPr>
          <p:nvPr>
            <p:ph type="title"/>
          </p:nvPr>
        </p:nvSpPr>
        <p:spPr>
          <a:xfrm>
            <a:off x="838200" y="732441"/>
            <a:ext cx="10515600" cy="590931"/>
          </a:xfrm>
          <a:prstGeom prst="rect">
            <a:avLst/>
          </a:prstGeom>
          <a:solidFill>
            <a:srgbClr val="FFCCFF"/>
          </a:solidFill>
        </p:spPr>
        <p:txBody>
          <a:bodyPr wrap="square" rtlCol="0">
            <a:spAutoFit/>
          </a:bodyPr>
          <a:lstStyle/>
          <a:p>
            <a:pPr algn="ctr"/>
            <a:r>
              <a:rPr lang="it-IT" sz="3600" b="1" dirty="0">
                <a:solidFill>
                  <a:schemeClr val="tx1">
                    <a:lumMod val="75000"/>
                    <a:lumOff val="25000"/>
                  </a:schemeClr>
                </a:solidFill>
                <a:effectLst>
                  <a:outerShdw blurRad="38100" dist="38100" dir="2700000" algn="tl">
                    <a:srgbClr val="000000">
                      <a:alpha val="43137"/>
                    </a:srgbClr>
                  </a:outerShdw>
                </a:effectLst>
                <a:latin typeface="Bahnschrift SemiBold" panose="020B0502040204020203" pitchFamily="34" charset="0"/>
                <a:ea typeface="+mj-ea"/>
                <a:cs typeface="+mj-cs"/>
              </a:rPr>
              <a:t>Le Commissioni Mensa </a:t>
            </a:r>
          </a:p>
        </p:txBody>
      </p:sp>
      <p:sp>
        <p:nvSpPr>
          <p:cNvPr id="3" name="Segnaposto contenuto 2"/>
          <p:cNvSpPr>
            <a:spLocks noGrp="1"/>
          </p:cNvSpPr>
          <p:nvPr>
            <p:ph idx="1"/>
          </p:nvPr>
        </p:nvSpPr>
        <p:spPr>
          <a:solidFill>
            <a:schemeClr val="accent2"/>
          </a:solidFill>
        </p:spPr>
        <p:txBody>
          <a:bodyPr>
            <a:normAutofit/>
          </a:bodyPr>
          <a:lstStyle/>
          <a:p>
            <a:r>
              <a:rPr lang="it-IT" sz="2400" dirty="0">
                <a:solidFill>
                  <a:schemeClr val="tx1">
                    <a:lumMod val="75000"/>
                    <a:lumOff val="25000"/>
                  </a:schemeClr>
                </a:solidFill>
                <a:latin typeface="Bahnschrift Light" panose="020B0502040204020203" pitchFamily="34" charset="0"/>
              </a:rPr>
              <a:t>Il Comune di Genova ha deliberato nell’estate del 2019 il Regolamento Comunale  delle Commissioni Mensa </a:t>
            </a:r>
          </a:p>
          <a:p>
            <a:r>
              <a:rPr lang="it-IT" sz="2400" dirty="0">
                <a:solidFill>
                  <a:schemeClr val="tx1">
                    <a:lumMod val="75000"/>
                    <a:lumOff val="25000"/>
                  </a:schemeClr>
                </a:solidFill>
                <a:latin typeface="Bahnschrift Light" panose="020B0502040204020203" pitchFamily="34" charset="0"/>
              </a:rPr>
              <a:t>La Direzione Politiche dell’Istruzione per le Nuove Generazioni e Politiche Giovanili ha perseguito il progetto di informatizzare la compilazione dei verbali</a:t>
            </a:r>
          </a:p>
          <a:p>
            <a:r>
              <a:rPr lang="it-IT" sz="2400" dirty="0">
                <a:solidFill>
                  <a:schemeClr val="tx1">
                    <a:lumMod val="75000"/>
                    <a:lumOff val="25000"/>
                  </a:schemeClr>
                </a:solidFill>
                <a:latin typeface="Bahnschrift Light" panose="020B0502040204020203" pitchFamily="34" charset="0"/>
              </a:rPr>
              <a:t>Da gennaio 2021, tramite un nuovo applicativo, i Commissari Mensa sono invitati ad inserire i loro verbali </a:t>
            </a:r>
            <a:r>
              <a:rPr lang="it-IT" sz="2400" dirty="0" err="1">
                <a:solidFill>
                  <a:schemeClr val="tx1">
                    <a:lumMod val="75000"/>
                    <a:lumOff val="25000"/>
                  </a:schemeClr>
                </a:solidFill>
                <a:latin typeface="Bahnschrift Light" panose="020B0502040204020203" pitchFamily="34" charset="0"/>
              </a:rPr>
              <a:t>informaticamente</a:t>
            </a:r>
            <a:r>
              <a:rPr lang="it-IT" sz="2400" dirty="0">
                <a:solidFill>
                  <a:schemeClr val="tx1">
                    <a:lumMod val="75000"/>
                    <a:lumOff val="25000"/>
                  </a:schemeClr>
                </a:solidFill>
                <a:latin typeface="Bahnschrift Light" panose="020B0502040204020203" pitchFamily="34" charset="0"/>
              </a:rPr>
              <a:t>. Questa innovazione permette, attraverso il Fascicolo del Cittadino, di poter visualizzare l’iter procedurale della gestione di ogni singolo verbale e delle relative criticità, in un’ottica di trasparenza</a:t>
            </a:r>
          </a:p>
        </p:txBody>
      </p:sp>
    </p:spTree>
    <p:extLst>
      <p:ext uri="{BB962C8B-B14F-4D97-AF65-F5344CB8AC3E}">
        <p14:creationId xmlns:p14="http://schemas.microsoft.com/office/powerpoint/2010/main" val="618343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DE41D6-A05D-4CF2-8553-F099136F5D75}"/>
              </a:ext>
            </a:extLst>
          </p:cNvPr>
          <p:cNvSpPr>
            <a:spLocks noGrp="1"/>
          </p:cNvSpPr>
          <p:nvPr>
            <p:ph type="title"/>
          </p:nvPr>
        </p:nvSpPr>
        <p:spPr>
          <a:xfrm>
            <a:off x="0" y="0"/>
            <a:ext cx="12192000" cy="1690688"/>
          </a:xfrm>
          <a:solidFill>
            <a:srgbClr val="FFCCFF"/>
          </a:solidFill>
          <a:ln>
            <a:solidFill>
              <a:srgbClr val="FFCCFF"/>
            </a:solidFill>
          </a:ln>
        </p:spPr>
        <p:txBody>
          <a:bodyPr>
            <a:normAutofit fontScale="90000"/>
          </a:bodyPr>
          <a:lstStyle/>
          <a:p>
            <a:pPr marR="448945" algn="ctr">
              <a:spcAft>
                <a:spcPts val="800"/>
              </a:spcAft>
            </a:pPr>
            <a:br>
              <a:rPr lang="it-IT" sz="4400" u="sng" dirty="0">
                <a:solidFill>
                  <a:srgbClr val="00000A"/>
                </a:solidFill>
                <a:effectLst/>
                <a:latin typeface="Garamond" panose="02020404030301010803" pitchFamily="18" charset="0"/>
                <a:ea typeface="Calibri" panose="020F0502020204030204" pitchFamily="34" charset="0"/>
                <a:cs typeface="Garamond" panose="02020404030301010803" pitchFamily="18" charset="0"/>
              </a:rPr>
            </a:br>
            <a:r>
              <a:rPr lang="it-IT" sz="4000" b="1" dirty="0">
                <a:solidFill>
                  <a:schemeClr val="tx1">
                    <a:lumMod val="75000"/>
                    <a:lumOff val="25000"/>
                  </a:schemeClr>
                </a:solidFill>
                <a:effectLst/>
                <a:latin typeface="Bahnschrift SemiBold SemiConden" panose="020B0502040204020203" pitchFamily="34" charset="0"/>
                <a:ea typeface="Calibri" panose="020F0502020204030204" pitchFamily="34" charset="0"/>
                <a:cs typeface="Garamond" panose="02020404030301010803" pitchFamily="18" charset="0"/>
              </a:rPr>
              <a:t>Stralcio del </a:t>
            </a:r>
            <a:r>
              <a:rPr lang="it-IT" sz="4000" b="1" dirty="0">
                <a:solidFill>
                  <a:schemeClr val="tx1">
                    <a:lumMod val="75000"/>
                    <a:lumOff val="25000"/>
                  </a:schemeClr>
                </a:solidFill>
                <a:latin typeface="Bahnschrift SemiBold SemiConden" panose="020B0502040204020203" pitchFamily="34" charset="0"/>
                <a:ea typeface="Calibri" panose="020F0502020204030204" pitchFamily="34" charset="0"/>
                <a:cs typeface="Garamond" panose="02020404030301010803" pitchFamily="18" charset="0"/>
              </a:rPr>
              <a:t>Regolamento Comunale </a:t>
            </a:r>
            <a:br>
              <a:rPr lang="it-IT" sz="4000" b="1" dirty="0">
                <a:solidFill>
                  <a:schemeClr val="tx1">
                    <a:lumMod val="75000"/>
                    <a:lumOff val="25000"/>
                  </a:schemeClr>
                </a:solidFill>
                <a:effectLst/>
                <a:latin typeface="Bahnschrift SemiBold SemiConden" panose="020B0502040204020203" pitchFamily="34" charset="0"/>
                <a:ea typeface="Calibri" panose="020F0502020204030204" pitchFamily="34" charset="0"/>
              </a:rPr>
            </a:br>
            <a:r>
              <a:rPr lang="it-IT" sz="4000" b="1" dirty="0">
                <a:solidFill>
                  <a:schemeClr val="tx1">
                    <a:lumMod val="75000"/>
                    <a:lumOff val="25000"/>
                  </a:schemeClr>
                </a:solidFill>
                <a:latin typeface="Bahnschrift SemiBold SemiConden" panose="020B0502040204020203" pitchFamily="34" charset="0"/>
                <a:ea typeface="Calibri" panose="020F0502020204030204" pitchFamily="34" charset="0"/>
              </a:rPr>
              <a:t>delle  Commissioni Mensa </a:t>
            </a:r>
            <a:br>
              <a:rPr lang="it-IT" sz="4000" b="1" dirty="0">
                <a:solidFill>
                  <a:schemeClr val="tx1">
                    <a:lumMod val="75000"/>
                    <a:lumOff val="25000"/>
                  </a:schemeClr>
                </a:solidFill>
                <a:effectLst/>
                <a:latin typeface="Garamond" panose="02020404030301010803" pitchFamily="18" charset="0"/>
                <a:ea typeface="Calibri" panose="020F0502020204030204" pitchFamily="34" charset="0"/>
              </a:rPr>
            </a:br>
            <a:endParaRPr lang="it-IT" sz="4000" b="1" dirty="0">
              <a:solidFill>
                <a:schemeClr val="tx1">
                  <a:lumMod val="75000"/>
                  <a:lumOff val="25000"/>
                </a:schemeClr>
              </a:solidFill>
              <a:latin typeface="Garamond" panose="02020404030301010803" pitchFamily="18" charset="0"/>
            </a:endParaRPr>
          </a:p>
        </p:txBody>
      </p:sp>
      <p:sp>
        <p:nvSpPr>
          <p:cNvPr id="3" name="Segnaposto contenuto 2">
            <a:extLst>
              <a:ext uri="{FF2B5EF4-FFF2-40B4-BE49-F238E27FC236}">
                <a16:creationId xmlns:a16="http://schemas.microsoft.com/office/drawing/2014/main" id="{80F5D84C-27F8-4296-8A36-834979BAB1B2}"/>
              </a:ext>
            </a:extLst>
          </p:cNvPr>
          <p:cNvSpPr>
            <a:spLocks noGrp="1"/>
          </p:cNvSpPr>
          <p:nvPr>
            <p:ph idx="1"/>
          </p:nvPr>
        </p:nvSpPr>
        <p:spPr>
          <a:xfrm>
            <a:off x="1" y="1690688"/>
            <a:ext cx="12192000" cy="5167312"/>
          </a:xfrm>
          <a:solidFill>
            <a:schemeClr val="accent4">
              <a:lumMod val="40000"/>
              <a:lumOff val="60000"/>
            </a:schemeClr>
          </a:solidFill>
          <a:ln>
            <a:solidFill>
              <a:srgbClr val="FFFF00"/>
            </a:solidFill>
          </a:ln>
        </p:spPr>
        <p:txBody>
          <a:bodyPr>
            <a:normAutofit fontScale="92500" lnSpcReduction="10000"/>
          </a:bodyPr>
          <a:lstStyle/>
          <a:p>
            <a:pPr marR="448945">
              <a:spcAft>
                <a:spcPts val="800"/>
              </a:spcAft>
            </a:pPr>
            <a:r>
              <a:rPr lang="it-IT" sz="3000" b="1" dirty="0">
                <a:solidFill>
                  <a:schemeClr val="tx1">
                    <a:lumMod val="75000"/>
                    <a:lumOff val="25000"/>
                  </a:schemeClr>
                </a:solidFill>
                <a:effectLst/>
                <a:latin typeface="Bahnschrift SemiBold SemiConden" panose="020B0502040204020203" pitchFamily="34" charset="0"/>
                <a:ea typeface="Calibri" panose="020F0502020204030204" pitchFamily="34" charset="0"/>
                <a:cs typeface="Garamond" panose="02020404030301010803" pitchFamily="18" charset="0"/>
              </a:rPr>
              <a:t>ART. 1 </a:t>
            </a:r>
            <a:r>
              <a:rPr lang="it-IT" sz="3000" b="1" cap="small" dirty="0">
                <a:solidFill>
                  <a:schemeClr val="tx1">
                    <a:lumMod val="75000"/>
                    <a:lumOff val="25000"/>
                  </a:schemeClr>
                </a:solidFill>
                <a:effectLst/>
                <a:latin typeface="Bahnschrift SemiBold SemiConden" panose="020B0502040204020203" pitchFamily="34" charset="0"/>
                <a:ea typeface="Calibri" panose="020F0502020204030204" pitchFamily="34" charset="0"/>
                <a:cs typeface="Garamond" panose="02020404030301010803" pitchFamily="18" charset="0"/>
              </a:rPr>
              <a:t>FINALITÀ DELLE COMMISSIONI MENSA</a:t>
            </a:r>
            <a:endParaRPr lang="it-IT" sz="3000" dirty="0">
              <a:solidFill>
                <a:schemeClr val="tx1">
                  <a:lumMod val="75000"/>
                  <a:lumOff val="25000"/>
                </a:schemeClr>
              </a:solidFill>
              <a:effectLst/>
              <a:latin typeface="Bahnschrift SemiBold SemiConden" panose="020B0502040204020203" pitchFamily="34" charset="0"/>
              <a:ea typeface="Calibri" panose="020F0502020204030204" pitchFamily="34" charset="0"/>
            </a:endParaRPr>
          </a:p>
          <a:p>
            <a:pPr marL="342900" marR="450215" lvl="0" indent="-342900" algn="just">
              <a:spcAft>
                <a:spcPts val="800"/>
              </a:spcAft>
              <a:buFont typeface="+mj-lt"/>
              <a:buAutoNum type="arabicPeriod"/>
            </a:pPr>
            <a:r>
              <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Sono istituite le Commissioni Mensa della Città di Genova, al fine di contribuire al rispetto e alla tutela del diritto ad una alimentazione di qualità nei confronti di tutte le bambine e i bambini, le alunne e gli alunni utenti del servizio di ristorazione scolastica.</a:t>
            </a:r>
          </a:p>
          <a:p>
            <a:pPr marL="342900" marR="450215" lvl="0" indent="-342900" algn="just">
              <a:spcAft>
                <a:spcPts val="800"/>
              </a:spcAft>
              <a:buFont typeface="+mj-lt"/>
              <a:buAutoNum type="arabicPeriod"/>
            </a:pPr>
            <a:r>
              <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Le Commissioni Mensa di ogni Istituto Comprensivo Statale e di ogni Ambito Territoriale - Gestione Scuole Comunali operano presso i nidi d’infanzia comunali, nelle Scuole dell’Infanzia Comunali e Statali, nonché nelle Scuole Primarie e Secondarie di primo grado statali e paritarie.</a:t>
            </a:r>
          </a:p>
          <a:p>
            <a:pPr marL="342900" marR="450215" lvl="0" indent="-342900" algn="just">
              <a:spcAft>
                <a:spcPts val="800"/>
              </a:spcAft>
              <a:buFont typeface="+mj-lt"/>
              <a:buAutoNum type="arabicPeriod"/>
            </a:pPr>
            <a:r>
              <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Le Commissioni Mensa, nell’esercizio delle proprie funzioni, osservano le linee di indirizzo nazionale e regionali per la Ristorazione Scolastica e collaborano con il Comune di Genova, con i Dirigenti Scolastici (per gli Istituti Comprensivi) e con i Responsabili Territoriali (per gli Ambiti Territoriali – Gestione Scuole Comunali) nell’attività di monitoraggio della qualità del servizio di ristorazione scolastica.</a:t>
            </a:r>
          </a:p>
          <a:p>
            <a:endParaRPr lang="it-IT" dirty="0"/>
          </a:p>
        </p:txBody>
      </p:sp>
    </p:spTree>
    <p:extLst>
      <p:ext uri="{BB962C8B-B14F-4D97-AF65-F5344CB8AC3E}">
        <p14:creationId xmlns:p14="http://schemas.microsoft.com/office/powerpoint/2010/main" val="1837883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52544F-85C0-4B31-A2E3-FAAF76D2D504}"/>
              </a:ext>
            </a:extLst>
          </p:cNvPr>
          <p:cNvSpPr>
            <a:spLocks noGrp="1"/>
          </p:cNvSpPr>
          <p:nvPr>
            <p:ph type="title"/>
          </p:nvPr>
        </p:nvSpPr>
        <p:spPr>
          <a:xfrm>
            <a:off x="0" y="-58057"/>
            <a:ext cx="12192000" cy="928468"/>
          </a:xfrm>
          <a:solidFill>
            <a:srgbClr val="FFCCFF"/>
          </a:solidFill>
        </p:spPr>
        <p:txBody>
          <a:bodyPr>
            <a:normAutofit fontScale="90000"/>
          </a:bodyPr>
          <a:lstStyle/>
          <a:p>
            <a:br>
              <a:rPr lang="it-IT" sz="4400" b="1" cap="small" dirty="0">
                <a:solidFill>
                  <a:srgbClr val="00000A"/>
                </a:solidFill>
                <a:effectLst/>
                <a:latin typeface="Garamond" panose="02020404030301010803" pitchFamily="18" charset="0"/>
                <a:ea typeface="Calibri" panose="020F0502020204030204" pitchFamily="34" charset="0"/>
                <a:cs typeface="Garamond" panose="02020404030301010803" pitchFamily="18" charset="0"/>
              </a:rPr>
            </a:br>
            <a:r>
              <a:rPr lang="it-IT" sz="4400" b="1" cap="small" dirty="0">
                <a:solidFill>
                  <a:srgbClr val="00000A"/>
                </a:solidFill>
                <a:effectLst/>
                <a:latin typeface="Garamond" panose="02020404030301010803" pitchFamily="18" charset="0"/>
                <a:ea typeface="Calibri" panose="020F0502020204030204" pitchFamily="34" charset="0"/>
                <a:cs typeface="Garamond" panose="02020404030301010803" pitchFamily="18" charset="0"/>
              </a:rPr>
              <a:t> </a:t>
            </a:r>
            <a:r>
              <a:rPr lang="it-IT" sz="3100" b="1" cap="small" dirty="0">
                <a:solidFill>
                  <a:schemeClr val="tx1">
                    <a:lumMod val="75000"/>
                    <a:lumOff val="25000"/>
                  </a:schemeClr>
                </a:solidFill>
                <a:effectLst/>
                <a:latin typeface="Bahnschrift SemiBold" panose="020B0502040204020203" pitchFamily="34" charset="0"/>
                <a:ea typeface="Calibri" panose="020F0502020204030204" pitchFamily="34" charset="0"/>
                <a:cs typeface="Garamond" panose="02020404030301010803" pitchFamily="18" charset="0"/>
              </a:rPr>
              <a:t>ART. 2 </a:t>
            </a:r>
            <a:r>
              <a:rPr lang="it-IT" sz="3100" b="1" dirty="0">
                <a:solidFill>
                  <a:schemeClr val="tx1">
                    <a:lumMod val="75000"/>
                    <a:lumOff val="25000"/>
                  </a:schemeClr>
                </a:solidFill>
                <a:effectLst/>
                <a:latin typeface="Bahnschrift SemiBold" panose="020B0502040204020203" pitchFamily="34" charset="0"/>
                <a:ea typeface="Calibri" panose="020F0502020204030204" pitchFamily="34" charset="0"/>
                <a:cs typeface="Garamond" panose="02020404030301010803" pitchFamily="18" charset="0"/>
              </a:rPr>
              <a:t>RUOLO DELLE COMMISSIONI MENSA</a:t>
            </a:r>
            <a:br>
              <a:rPr lang="it-IT" sz="4000" dirty="0">
                <a:solidFill>
                  <a:srgbClr val="00000A"/>
                </a:solidFill>
                <a:effectLst/>
                <a:latin typeface="Garamond" panose="02020404030301010803" pitchFamily="18" charset="0"/>
                <a:ea typeface="Calibri" panose="020F0502020204030204" pitchFamily="34" charset="0"/>
              </a:rPr>
            </a:br>
            <a:endParaRPr lang="it-IT" sz="4000" dirty="0">
              <a:latin typeface="Garamond" panose="02020404030301010803" pitchFamily="18" charset="0"/>
            </a:endParaRPr>
          </a:p>
        </p:txBody>
      </p:sp>
      <p:sp>
        <p:nvSpPr>
          <p:cNvPr id="3" name="Segnaposto contenuto 2">
            <a:extLst>
              <a:ext uri="{FF2B5EF4-FFF2-40B4-BE49-F238E27FC236}">
                <a16:creationId xmlns:a16="http://schemas.microsoft.com/office/drawing/2014/main" id="{73A6B3B4-A298-4FE4-8CB9-F8A01CE234E6}"/>
              </a:ext>
            </a:extLst>
          </p:cNvPr>
          <p:cNvSpPr>
            <a:spLocks noGrp="1"/>
          </p:cNvSpPr>
          <p:nvPr>
            <p:ph idx="1"/>
          </p:nvPr>
        </p:nvSpPr>
        <p:spPr>
          <a:xfrm>
            <a:off x="0" y="870411"/>
            <a:ext cx="12192000" cy="5987588"/>
          </a:xfrm>
          <a:solidFill>
            <a:schemeClr val="accent4">
              <a:lumMod val="40000"/>
              <a:lumOff val="60000"/>
            </a:schemeClr>
          </a:solidFill>
        </p:spPr>
        <p:txBody>
          <a:bodyPr>
            <a:normAutofit fontScale="92500" lnSpcReduction="10000"/>
          </a:bodyPr>
          <a:lstStyle/>
          <a:p>
            <a:pPr marL="0" marR="450215" lvl="0" indent="0" algn="just">
              <a:spcAft>
                <a:spcPts val="800"/>
              </a:spcAft>
              <a:buNone/>
            </a:pPr>
            <a:r>
              <a:rPr lang="it-IT" sz="2600" dirty="0">
                <a:solidFill>
                  <a:srgbClr val="00000A"/>
                </a:solidFill>
                <a:effectLst/>
                <a:latin typeface="Bahnschrift Light SemiCondensed" panose="020B0502040204020203" pitchFamily="34" charset="0"/>
                <a:ea typeface="Calibri" panose="020F0502020204030204" pitchFamily="34" charset="0"/>
                <a:cs typeface="Garamond" panose="02020404030301010803" pitchFamily="18" charset="0"/>
              </a:rPr>
              <a:t>1	</a:t>
            </a:r>
            <a:r>
              <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Le Commissioni Mensa, nell’interesse dell’utenza e nel rispetto di quanto prescritto dal presente Regolamento, svolgono il ruolo di monitoraggio nei confronti dell’erogazione del servizio di ristorazione scolastica e, in particolare, assolvono un ruolo di:</a:t>
            </a:r>
            <a:endPar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Times New Roman" panose="02020603050405020304" pitchFamily="18" charset="0"/>
            </a:endParaRPr>
          </a:p>
          <a:p>
            <a:pPr marL="468630" marR="450215" indent="-288290" algn="just">
              <a:spcAft>
                <a:spcPts val="800"/>
              </a:spcAft>
            </a:pPr>
            <a:r>
              <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	collaborazione con il Comune di Genova e con gli istituti scolastici comunali e statali interessati dal servizio di ristorazione scolastica, nonché con i rispettivi Dirigenti Scolastici e Responsabili Territoriali, nell’attività di valutazione e di monitoraggio della qualità del servizio e della </a:t>
            </a:r>
            <a:r>
              <a:rPr lang="it-IT" sz="2600" dirty="0" err="1">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gradibilità</a:t>
            </a:r>
            <a:r>
              <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 del pasto;</a:t>
            </a:r>
            <a:endPar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endParaRPr>
          </a:p>
          <a:p>
            <a:pPr marL="468630" marR="450215" indent="-288290" algn="just">
              <a:spcAft>
                <a:spcPts val="800"/>
              </a:spcAft>
            </a:pPr>
            <a:r>
              <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 	consultazione e proposta per quanto riguarda il menù scolastico e le modalità di erogazione del servizio;</a:t>
            </a:r>
            <a:endPar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endParaRPr>
          </a:p>
          <a:p>
            <a:pPr marL="468630" marR="450215" indent="-288290" algn="just">
              <a:spcAft>
                <a:spcPts val="800"/>
              </a:spcAft>
            </a:pPr>
            <a:r>
              <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 	collegamento tra Comune di Genova ed utenti del servizio di ristorazione scolastica, facendosi carico di raccogliere e riportare agli uffici comunali competenti eventuali osservazioni, suggerimenti o reclami provenienti dagli utenti;</a:t>
            </a:r>
            <a:endPar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endParaRPr>
          </a:p>
          <a:p>
            <a:pPr marL="0" marR="450215" lvl="0" indent="0" algn="just">
              <a:spcAft>
                <a:spcPts val="800"/>
              </a:spcAft>
              <a:buNone/>
            </a:pPr>
            <a:r>
              <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2	L’incarico dei componenti della Commissione Mensa titolari e sostituti è assolto su base volontaria ed in via gratuita e non è previsto rimborso spese né compenso né alcun emolumento per lo svolgimento delle funzioni</a:t>
            </a:r>
            <a:r>
              <a:rPr lang="it-IT" sz="2600" b="1"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a:t>
            </a:r>
            <a:endParaRPr lang="it-IT" sz="2600" b="1"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062328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301A83-93E6-4B7C-9068-823F054D9992}"/>
              </a:ext>
            </a:extLst>
          </p:cNvPr>
          <p:cNvSpPr>
            <a:spLocks noGrp="1"/>
          </p:cNvSpPr>
          <p:nvPr>
            <p:ph type="title"/>
          </p:nvPr>
        </p:nvSpPr>
        <p:spPr>
          <a:xfrm>
            <a:off x="0" y="0"/>
            <a:ext cx="12192000" cy="1134505"/>
          </a:xfrm>
          <a:solidFill>
            <a:srgbClr val="FFCCFF"/>
          </a:solidFill>
          <a:ln>
            <a:solidFill>
              <a:srgbClr val="FFCCFF"/>
            </a:solidFill>
          </a:ln>
        </p:spPr>
        <p:txBody>
          <a:bodyPr>
            <a:noAutofit/>
          </a:bodyPr>
          <a:lstStyle/>
          <a:p>
            <a:r>
              <a:rPr lang="it-IT" sz="2800" b="1" dirty="0">
                <a:solidFill>
                  <a:srgbClr val="00000A"/>
                </a:solidFill>
                <a:effectLst/>
                <a:latin typeface="Garamond" panose="02020404030301010803" pitchFamily="18" charset="0"/>
                <a:ea typeface="Calibri" panose="020F0502020204030204" pitchFamily="34" charset="0"/>
                <a:cs typeface="Garamond" panose="02020404030301010803" pitchFamily="18" charset="0"/>
              </a:rPr>
              <a:t> </a:t>
            </a:r>
            <a:r>
              <a:rPr lang="it-IT" sz="2800" b="1" dirty="0">
                <a:solidFill>
                  <a:schemeClr val="tx1">
                    <a:lumMod val="75000"/>
                    <a:lumOff val="25000"/>
                  </a:schemeClr>
                </a:solidFill>
                <a:effectLst/>
                <a:latin typeface="Bahnschrift SemiBold" panose="020B0502040204020203" pitchFamily="34" charset="0"/>
                <a:ea typeface="Calibri" panose="020F0502020204030204" pitchFamily="34" charset="0"/>
                <a:cs typeface="Garamond" panose="02020404030301010803" pitchFamily="18" charset="0"/>
              </a:rPr>
              <a:t>ART. 3 FUNZIONI DELLE COMMISSIONI MENSA</a:t>
            </a:r>
            <a:br>
              <a:rPr lang="it-IT" sz="2800" dirty="0">
                <a:solidFill>
                  <a:schemeClr val="tx1">
                    <a:lumMod val="75000"/>
                    <a:lumOff val="25000"/>
                  </a:schemeClr>
                </a:solidFill>
                <a:effectLst/>
                <a:latin typeface="Garamond" panose="02020404030301010803" pitchFamily="18" charset="0"/>
                <a:ea typeface="Calibri" panose="020F0502020204030204" pitchFamily="34" charset="0"/>
              </a:rPr>
            </a:br>
            <a:endParaRPr lang="it-IT" sz="2800" dirty="0">
              <a:solidFill>
                <a:schemeClr val="tx1">
                  <a:lumMod val="75000"/>
                  <a:lumOff val="25000"/>
                </a:schemeClr>
              </a:solidFill>
              <a:latin typeface="Garamond" panose="02020404030301010803" pitchFamily="18" charset="0"/>
            </a:endParaRPr>
          </a:p>
        </p:txBody>
      </p:sp>
      <p:sp>
        <p:nvSpPr>
          <p:cNvPr id="3" name="Segnaposto contenuto 2">
            <a:extLst>
              <a:ext uri="{FF2B5EF4-FFF2-40B4-BE49-F238E27FC236}">
                <a16:creationId xmlns:a16="http://schemas.microsoft.com/office/drawing/2014/main" id="{75017385-7EAE-40A4-8093-70DCE8AB371F}"/>
              </a:ext>
            </a:extLst>
          </p:cNvPr>
          <p:cNvSpPr>
            <a:spLocks noGrp="1"/>
          </p:cNvSpPr>
          <p:nvPr>
            <p:ph idx="1"/>
          </p:nvPr>
        </p:nvSpPr>
        <p:spPr>
          <a:xfrm>
            <a:off x="0" y="1134506"/>
            <a:ext cx="12192000" cy="5723494"/>
          </a:xfrm>
          <a:solidFill>
            <a:schemeClr val="accent4">
              <a:lumMod val="40000"/>
              <a:lumOff val="60000"/>
            </a:schemeClr>
          </a:solidFill>
        </p:spPr>
        <p:txBody>
          <a:bodyPr>
            <a:normAutofit/>
          </a:bodyPr>
          <a:lstStyle/>
          <a:p>
            <a:pPr marL="342900" marR="450215" lvl="0" indent="-342900" algn="just">
              <a:spcAft>
                <a:spcPts val="800"/>
              </a:spcAft>
              <a:buFont typeface="+mj-lt"/>
              <a:buAutoNum type="arabicPeriod"/>
            </a:pP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Le Commissioni Mensa promuovono la partecipazione dei genitori, dei docenti e del personale educativo nella valutazione e nel monitoraggio della qualità del servizio di ristorazione scolastica erogato dal Comune presso gli istituti scolastici anzidetti.</a:t>
            </a:r>
            <a:endPar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Times New Roman" panose="02020603050405020304" pitchFamily="18" charset="0"/>
            </a:endParaRPr>
          </a:p>
          <a:p>
            <a:pPr marL="342900" marR="450215" lvl="0" indent="-342900" algn="just">
              <a:spcAft>
                <a:spcPts val="800"/>
              </a:spcAft>
              <a:buFont typeface="+mj-lt"/>
              <a:buAutoNum type="arabicPeriod"/>
            </a:pP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Alle Commissioni Mensa compete:</a:t>
            </a:r>
            <a:endPar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Times New Roman" panose="02020603050405020304" pitchFamily="18" charset="0"/>
            </a:endParaRPr>
          </a:p>
          <a:p>
            <a:pPr marL="180340" marR="450215" indent="0" algn="just">
              <a:spcAft>
                <a:spcPts val="800"/>
              </a:spcAft>
              <a:buNone/>
            </a:pP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-l’attività di osservazione e di monitoraggio del servizio di ristorazione scolastica somministrato nei nidi d’infanzia comunali, nelle Scuole dell’Infanzia Comunali e Statali, nonché nelle Scuole Primarie e Secondarie di primo grado statali e paritarie, anche al fine di consentire, in un’ottica di collaborazione con gli uffici comunali, il corretto monitoraggio del rispetto del capitolato speciale d’appalto;</a:t>
            </a:r>
            <a:endPar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endParaRPr>
          </a:p>
          <a:p>
            <a:pPr marL="0" indent="0">
              <a:buNone/>
            </a:pP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 la facoltà di presentare proposte, comunque non vincolanti, al Comune di Genova in merito alla redazione del Capitolato Speciale d’Appalto prima della sua pubblicazione</a:t>
            </a:r>
          </a:p>
          <a:p>
            <a:pPr marL="0" indent="0">
              <a:buNone/>
            </a:pP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 l’attività di supporto e di ausilio al Comune di Genova nella verifica e nel monitoraggio della qualità del servizio di ristorazione scolastica, utilizzando, appositi verbali.</a:t>
            </a:r>
            <a:endParaRPr lang="it-IT" sz="2400" b="1" dirty="0">
              <a:solidFill>
                <a:schemeClr val="tx1">
                  <a:lumMod val="75000"/>
                  <a:lumOff val="25000"/>
                </a:schemeClr>
              </a:solidFill>
              <a:effectLst/>
              <a:latin typeface="Bahnschrift Light SemiCondensed" panose="020B0502040204020203" pitchFamily="34" charset="0"/>
              <a:ea typeface="Calibri" panose="020F0502020204030204" pitchFamily="34" charset="0"/>
            </a:endParaRPr>
          </a:p>
          <a:p>
            <a:pPr marL="0" indent="0">
              <a:buNone/>
            </a:pPr>
            <a:endParaRPr lang="it-IT" sz="2400" dirty="0">
              <a:latin typeface="Bahnschrift Light SemiCondensed" panose="020B0502040204020203" pitchFamily="34" charset="0"/>
            </a:endParaRPr>
          </a:p>
        </p:txBody>
      </p:sp>
    </p:spTree>
    <p:extLst>
      <p:ext uri="{BB962C8B-B14F-4D97-AF65-F5344CB8AC3E}">
        <p14:creationId xmlns:p14="http://schemas.microsoft.com/office/powerpoint/2010/main" val="383047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D801F7-30C4-4D38-8747-B2A1D0516610}"/>
              </a:ext>
            </a:extLst>
          </p:cNvPr>
          <p:cNvSpPr>
            <a:spLocks noGrp="1"/>
          </p:cNvSpPr>
          <p:nvPr>
            <p:ph type="title"/>
          </p:nvPr>
        </p:nvSpPr>
        <p:spPr>
          <a:xfrm>
            <a:off x="0" y="0"/>
            <a:ext cx="12192000" cy="1407886"/>
          </a:xfrm>
          <a:solidFill>
            <a:srgbClr val="FFCCFF"/>
          </a:solidFill>
        </p:spPr>
        <p:txBody>
          <a:bodyPr>
            <a:normAutofit/>
          </a:bodyPr>
          <a:lstStyle/>
          <a:p>
            <a:r>
              <a:rPr lang="it-IT" sz="2800" b="1" dirty="0">
                <a:solidFill>
                  <a:schemeClr val="tx1">
                    <a:lumMod val="75000"/>
                    <a:lumOff val="25000"/>
                  </a:schemeClr>
                </a:solidFill>
                <a:effectLst/>
                <a:latin typeface="Bahnschrift SemiBold" panose="020B0502040204020203" pitchFamily="34" charset="0"/>
                <a:ea typeface="Calibri" panose="020F0502020204030204" pitchFamily="34" charset="0"/>
                <a:cs typeface="Garamond" panose="02020404030301010803" pitchFamily="18" charset="0"/>
              </a:rPr>
              <a:t>ART. 3 FUNZIONI DELLE COMMISSIONI MENSA</a:t>
            </a:r>
            <a:endParaRPr lang="it-IT" sz="2800" dirty="0">
              <a:solidFill>
                <a:schemeClr val="tx1">
                  <a:lumMod val="75000"/>
                  <a:lumOff val="25000"/>
                </a:schemeClr>
              </a:solidFill>
              <a:latin typeface="Bahnschrift SemiBold" panose="020B0502040204020203" pitchFamily="34" charset="0"/>
            </a:endParaRPr>
          </a:p>
        </p:txBody>
      </p:sp>
      <p:sp>
        <p:nvSpPr>
          <p:cNvPr id="3" name="Segnaposto contenuto 2">
            <a:extLst>
              <a:ext uri="{FF2B5EF4-FFF2-40B4-BE49-F238E27FC236}">
                <a16:creationId xmlns:a16="http://schemas.microsoft.com/office/drawing/2014/main" id="{3AFD0ED9-9E89-4298-BC98-E90CD2F846FA}"/>
              </a:ext>
            </a:extLst>
          </p:cNvPr>
          <p:cNvSpPr>
            <a:spLocks noGrp="1"/>
          </p:cNvSpPr>
          <p:nvPr>
            <p:ph idx="1"/>
          </p:nvPr>
        </p:nvSpPr>
        <p:spPr>
          <a:xfrm>
            <a:off x="0" y="1407886"/>
            <a:ext cx="12380685" cy="5450114"/>
          </a:xfrm>
          <a:solidFill>
            <a:schemeClr val="accent4">
              <a:lumMod val="40000"/>
              <a:lumOff val="60000"/>
            </a:schemeClr>
          </a:solidFill>
        </p:spPr>
        <p:txBody>
          <a:bodyPr>
            <a:normAutofit/>
          </a:bodyPr>
          <a:lstStyle/>
          <a:p>
            <a:pPr>
              <a:buFontTx/>
              <a:buChar char="-"/>
            </a:pPr>
            <a:r>
              <a:rPr lang="it-IT" sz="2400" dirty="0">
                <a:solidFill>
                  <a:schemeClr val="tx1">
                    <a:lumMod val="75000"/>
                    <a:lumOff val="25000"/>
                  </a:schemeClr>
                </a:solidFill>
                <a:latin typeface="Bahnschrift Light SemiCondensed" panose="020B0502040204020203" pitchFamily="34" charset="0"/>
              </a:rPr>
              <a:t>Assicurare il tempestivo scambio di informazioni con gli Uffici Comunali di riferimento e con i relativi Funzionari</a:t>
            </a:r>
          </a:p>
          <a:p>
            <a:pPr marL="0" indent="0">
              <a:buNone/>
            </a:pPr>
            <a:r>
              <a:rPr lang="it-IT" sz="2400" dirty="0">
                <a:solidFill>
                  <a:schemeClr val="tx1">
                    <a:lumMod val="75000"/>
                    <a:lumOff val="25000"/>
                  </a:schemeClr>
                </a:solidFill>
                <a:latin typeface="Bahnschrift Light SemiCondensed" panose="020B0502040204020203" pitchFamily="34" charset="0"/>
              </a:rPr>
              <a:t>3. Le Commissioni Mensa operano in collaborazione con i Dirigenti Scolastici e con i Responsabili territoriali, nonché con i Funzionari del Comune di Genova-Servizio di Ristorazione Scolastica Comunale.	</a:t>
            </a:r>
          </a:p>
          <a:p>
            <a:pPr marL="0" indent="0">
              <a:buNone/>
            </a:pPr>
            <a:r>
              <a:rPr lang="it-IT" sz="2400" dirty="0">
                <a:solidFill>
                  <a:schemeClr val="tx1">
                    <a:lumMod val="75000"/>
                    <a:lumOff val="25000"/>
                  </a:schemeClr>
                </a:solidFill>
                <a:latin typeface="Bahnschrift Light SemiCondensed" panose="020B0502040204020203" pitchFamily="34" charset="0"/>
              </a:rPr>
              <a:t>4. I componenti delle C.M. esercitano le funzioni loro attribuite mediante sopralluoghi all’interno dei locali adibiti al Servizio di Ristorazione : centri di cottura, refettori, depositi derrate e centri di produzione del gestore del servizio , nonché attraverso la verifica del piano di trasporto, inclusi i mezzi adibiti al medesimo.</a:t>
            </a:r>
          </a:p>
          <a:p>
            <a:pPr marL="0" indent="0">
              <a:buNone/>
            </a:pPr>
            <a:r>
              <a:rPr lang="it-IT" sz="2400" dirty="0">
                <a:solidFill>
                  <a:schemeClr val="tx1">
                    <a:lumMod val="75000"/>
                    <a:lumOff val="25000"/>
                  </a:schemeClr>
                </a:solidFill>
                <a:latin typeface="Bahnschrift Light SemiCondensed" panose="020B0502040204020203" pitchFamily="34" charset="0"/>
              </a:rPr>
              <a:t>5. I componenti delle C.M. possono consultare il Capitolato Speciale d’Appalto e il menu all’interno del sito istituzionale  del Comune di Genova e possono richiedere all’Amministrazione Comunale, gratuitamente e senza oneri e spese, copia della documentazione occorrente per l’attività svolta.</a:t>
            </a:r>
          </a:p>
          <a:p>
            <a:pPr marL="0" indent="0">
              <a:buNone/>
            </a:pPr>
            <a:endParaRPr lang="it-IT" dirty="0"/>
          </a:p>
        </p:txBody>
      </p:sp>
    </p:spTree>
    <p:extLst>
      <p:ext uri="{BB962C8B-B14F-4D97-AF65-F5344CB8AC3E}">
        <p14:creationId xmlns:p14="http://schemas.microsoft.com/office/powerpoint/2010/main" val="3086245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F5C551-92FB-4364-9139-53DF87EF23D5}"/>
              </a:ext>
            </a:extLst>
          </p:cNvPr>
          <p:cNvSpPr>
            <a:spLocks noGrp="1"/>
          </p:cNvSpPr>
          <p:nvPr>
            <p:ph type="title"/>
          </p:nvPr>
        </p:nvSpPr>
        <p:spPr>
          <a:xfrm>
            <a:off x="0" y="0"/>
            <a:ext cx="12192000" cy="1350497"/>
          </a:xfrm>
          <a:solidFill>
            <a:srgbClr val="FFCCFF"/>
          </a:solidFill>
          <a:ln>
            <a:solidFill>
              <a:srgbClr val="FFCCFF"/>
            </a:solidFill>
          </a:ln>
        </p:spPr>
        <p:txBody>
          <a:bodyPr>
            <a:normAutofit/>
          </a:bodyPr>
          <a:lstStyle/>
          <a:p>
            <a:r>
              <a:rPr lang="it-IT" sz="2800" b="1" dirty="0">
                <a:solidFill>
                  <a:schemeClr val="tx1">
                    <a:lumMod val="75000"/>
                    <a:lumOff val="25000"/>
                  </a:schemeClr>
                </a:solidFill>
                <a:effectLst/>
                <a:latin typeface="Bahnschrift SemiBold" panose="020B0502040204020203" pitchFamily="34" charset="0"/>
                <a:ea typeface="Calibri" panose="020F0502020204030204" pitchFamily="34" charset="0"/>
                <a:cs typeface="Garamond" panose="02020404030301010803" pitchFamily="18" charset="0"/>
              </a:rPr>
              <a:t>ART. 4 REQUISITI DI PARTECIPAZIONE E IMPEGNI DEI COMPONENTI DELLE COMMISSIONI MENSA</a:t>
            </a:r>
            <a:endParaRPr lang="it-IT" sz="2800" dirty="0">
              <a:solidFill>
                <a:schemeClr val="tx1">
                  <a:lumMod val="75000"/>
                  <a:lumOff val="25000"/>
                </a:schemeClr>
              </a:solidFill>
              <a:latin typeface="Bahnschrift SemiBold" panose="020B0502040204020203" pitchFamily="34" charset="0"/>
            </a:endParaRPr>
          </a:p>
        </p:txBody>
      </p:sp>
      <p:sp>
        <p:nvSpPr>
          <p:cNvPr id="3" name="Segnaposto contenuto 2">
            <a:extLst>
              <a:ext uri="{FF2B5EF4-FFF2-40B4-BE49-F238E27FC236}">
                <a16:creationId xmlns:a16="http://schemas.microsoft.com/office/drawing/2014/main" id="{7590F17A-DE03-45C3-BB8A-F238D5D34AF0}"/>
              </a:ext>
            </a:extLst>
          </p:cNvPr>
          <p:cNvSpPr>
            <a:spLocks noGrp="1"/>
          </p:cNvSpPr>
          <p:nvPr>
            <p:ph idx="1"/>
          </p:nvPr>
        </p:nvSpPr>
        <p:spPr>
          <a:xfrm>
            <a:off x="0" y="1350498"/>
            <a:ext cx="12192000" cy="5507502"/>
          </a:xfrm>
          <a:solidFill>
            <a:schemeClr val="accent4">
              <a:lumMod val="40000"/>
              <a:lumOff val="60000"/>
            </a:schemeClr>
          </a:solidFill>
        </p:spPr>
        <p:txBody>
          <a:bodyPr>
            <a:normAutofit fontScale="92500" lnSpcReduction="20000"/>
          </a:bodyPr>
          <a:lstStyle/>
          <a:p>
            <a:pPr marL="342900" marR="450215" lvl="0" indent="-342900" algn="just">
              <a:spcAft>
                <a:spcPts val="800"/>
              </a:spcAft>
              <a:buClr>
                <a:srgbClr val="00000A"/>
              </a:buClr>
              <a:buFont typeface="+mj-lt"/>
              <a:buAutoNum type="arabicPeriod"/>
            </a:pP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I genitori esercenti la responsabilità genitoriale sul minore e/o i tutori e/o gli affidatari del medesimo, candidati alla partecipazione alla Commissione Mensa, in qualità di titolari o di supplenti, devono essere in possesso di tutti i seguenti requisiti:</a:t>
            </a:r>
          </a:p>
          <a:p>
            <a:pPr marL="342900" marR="431800" lvl="0" indent="-342900" algn="just">
              <a:spcAft>
                <a:spcPts val="800"/>
              </a:spcAft>
              <a:buFont typeface="+mj-lt"/>
              <a:buAutoNum type="alphaLcParenR"/>
            </a:pP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avere figli iscritti al servizio scolastico e fruitori del servizio di ristorazione scolastica;</a:t>
            </a:r>
          </a:p>
          <a:p>
            <a:pPr marL="342900" marR="431800" lvl="0" indent="-342900" algn="just">
              <a:spcAft>
                <a:spcPts val="800"/>
              </a:spcAft>
              <a:buFont typeface="+mj-lt"/>
              <a:buAutoNum type="alphaLcParenR"/>
            </a:pP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non devono versare in situazioni di morosità grave e reiterata nei confronti del pagamento delle quote di partecipazione al servizio di ristorazione scolastica;</a:t>
            </a:r>
          </a:p>
          <a:p>
            <a:pPr marL="342900" marR="431800" lvl="0" indent="-342900" algn="just">
              <a:spcAft>
                <a:spcPts val="800"/>
              </a:spcAft>
              <a:buFont typeface="+mj-lt"/>
              <a:buAutoNum type="alphaLcParenR"/>
            </a:pP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non devono essere titolari di incarichi politici;</a:t>
            </a:r>
          </a:p>
          <a:p>
            <a:pPr marL="342900" marR="431800" lvl="0" indent="-342900" algn="just">
              <a:spcAft>
                <a:spcPts val="800"/>
              </a:spcAft>
              <a:buFont typeface="+mj-lt"/>
              <a:buAutoNum type="alphaLcParenR"/>
            </a:pP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non devono essere titolari o dipendenti delle aziende di ristorazione che svolgano la propria attività nei confronti del Comune di Genova;</a:t>
            </a:r>
          </a:p>
          <a:p>
            <a:pPr marL="342900" marR="431800" lvl="0" indent="-342900" algn="just">
              <a:spcAft>
                <a:spcPts val="800"/>
              </a:spcAft>
              <a:buFont typeface="+mj-lt"/>
              <a:buAutoNum type="alphaLcParenR"/>
            </a:pP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devono dichiarare, mediante apposita dichiarazione sostitutiva dell’atto di notorietà di non aver riportato condanne per i reati di cui agli artt. 600 </a:t>
            </a:r>
            <a:r>
              <a:rPr lang="it-IT" sz="2400" i="1"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bis </a:t>
            </a: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(“Prostituzione minorile”), 600 </a:t>
            </a:r>
            <a:r>
              <a:rPr lang="it-IT" sz="2400" i="1"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ter </a:t>
            </a: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(“Pornografia minorile”), 600 </a:t>
            </a:r>
            <a:r>
              <a:rPr lang="it-IT" sz="2400" i="1"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quater</a:t>
            </a: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 (“Detenzione di materiale pornografico”), 600 </a:t>
            </a:r>
            <a:r>
              <a:rPr lang="it-IT" sz="2400" i="1"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quater.1</a:t>
            </a: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 (“Pornografia virtuale”), 600 </a:t>
            </a:r>
            <a:r>
              <a:rPr lang="it-IT" sz="2400" i="1"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quinquies</a:t>
            </a: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 (“Iniziative turistiche volte allo sfruttamento della prostituzione minorile”) e 609 </a:t>
            </a:r>
            <a:r>
              <a:rPr lang="it-IT" sz="2400" i="1" dirty="0" err="1">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undecies</a:t>
            </a: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 (“Adescamento di minorenni”) del Codice Penale e condanne per i reati in materia di stupefacenti e sostanze psicotrope di cui al D.P.R. 309/1990 (“Testo unico delle leggi in materia di disciplina degli stupefacenti e sostanze psicotrope, prevenzione, cura e riabilitazione dei relativi stati di tossicodipendenza”);</a:t>
            </a:r>
          </a:p>
          <a:p>
            <a:endParaRPr lang="it-IT" dirty="0"/>
          </a:p>
        </p:txBody>
      </p:sp>
    </p:spTree>
    <p:extLst>
      <p:ext uri="{BB962C8B-B14F-4D97-AF65-F5344CB8AC3E}">
        <p14:creationId xmlns:p14="http://schemas.microsoft.com/office/powerpoint/2010/main" val="977475462"/>
      </p:ext>
    </p:extLst>
  </p:cSld>
  <p:clrMapOvr>
    <a:masterClrMapping/>
  </p:clrMapOvr>
</p:sld>
</file>

<file path=ppt/theme/theme1.xml><?xml version="1.0" encoding="utf-8"?>
<a:theme xmlns:a="http://schemas.openxmlformats.org/drawingml/2006/main" name="Office Them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7539</TotalTime>
  <Words>5436</Words>
  <Application>Microsoft Office PowerPoint</Application>
  <PresentationFormat>Widescreen</PresentationFormat>
  <Paragraphs>215</Paragraphs>
  <Slides>35</Slides>
  <Notes>2</Notes>
  <HiddenSlides>0</HiddenSlides>
  <MMClips>0</MMClips>
  <ScaleCrop>false</ScaleCrop>
  <HeadingPairs>
    <vt:vector size="6" baseType="variant">
      <vt:variant>
        <vt:lpstr>Caratteri utilizzati</vt:lpstr>
      </vt:variant>
      <vt:variant>
        <vt:i4>11</vt:i4>
      </vt:variant>
      <vt:variant>
        <vt:lpstr>Tema</vt:lpstr>
      </vt:variant>
      <vt:variant>
        <vt:i4>1</vt:i4>
      </vt:variant>
      <vt:variant>
        <vt:lpstr>Titoli diapositive</vt:lpstr>
      </vt:variant>
      <vt:variant>
        <vt:i4>35</vt:i4>
      </vt:variant>
    </vt:vector>
  </HeadingPairs>
  <TitlesOfParts>
    <vt:vector size="47" baseType="lpstr">
      <vt:lpstr>Arial</vt:lpstr>
      <vt:lpstr>Bahnschrift Light</vt:lpstr>
      <vt:lpstr>Bahnschrift Light SemiCondensed</vt:lpstr>
      <vt:lpstr>Bahnschrift SemiBold</vt:lpstr>
      <vt:lpstr>Bahnschrift SemiBold Condensed</vt:lpstr>
      <vt:lpstr>Bahnschrift SemiBold SemiConden</vt:lpstr>
      <vt:lpstr>Calibri</vt:lpstr>
      <vt:lpstr>Calibri Light</vt:lpstr>
      <vt:lpstr>Garamond</vt:lpstr>
      <vt:lpstr>Times New Roman</vt:lpstr>
      <vt:lpstr>Wingdings</vt:lpstr>
      <vt:lpstr>Office Theme</vt:lpstr>
      <vt:lpstr>  COMMISSIONI MENSA 2° MODULO FORMATIVO   IL REGOLAMENTO</vt:lpstr>
      <vt:lpstr>Commissioni mensa </vt:lpstr>
      <vt:lpstr>Presentazione standard di PowerPoint</vt:lpstr>
      <vt:lpstr>Le Commissioni Mensa </vt:lpstr>
      <vt:lpstr> Stralcio del Regolamento Comunale  delle  Commissioni Mensa  </vt:lpstr>
      <vt:lpstr>  ART. 2 RUOLO DELLE COMMISSIONI MENSA </vt:lpstr>
      <vt:lpstr> ART. 3 FUNZIONI DELLE COMMISSIONI MENSA </vt:lpstr>
      <vt:lpstr>ART. 3 FUNZIONI DELLE COMMISSIONI MENSA</vt:lpstr>
      <vt:lpstr>ART. 4 REQUISITI DI PARTECIPAZIONE E IMPEGNI DEI COMPONENTI DELLE COMMISSIONI MENSA</vt:lpstr>
      <vt:lpstr>ART. 4 REQUISITI DI PARTECIPAZIONE E IMPEGNI DEI COMPONENTI DELLE COMMISSIONI MENSA</vt:lpstr>
      <vt:lpstr>ART. 4 REQUISITI DI PARTECIPAZIONE E IMPEGNI DEI COMPONENTI DELLE COMMISSIONI MENSA</vt:lpstr>
      <vt:lpstr>ART. 5 ISTITUZIONE DELLA COMMISSIONE MENSA </vt:lpstr>
      <vt:lpstr>ART. 6 COMPOSIZIONE </vt:lpstr>
      <vt:lpstr>ART. 7 SOSTITUZIONI </vt:lpstr>
      <vt:lpstr>ART. 8 MODALITA’ DI COMPOSIZIONE DELLA COMMISSIONE MENSA </vt:lpstr>
      <vt:lpstr>ART. 8 MODALITA’ DI COMPOSIZIONE DELLA COMMISSIONE MENSA </vt:lpstr>
      <vt:lpstr>ART 9. DURATA DELL’INCARICO ART.10 COSTITUZIONE DELLA COMMISSIONE MENSA</vt:lpstr>
      <vt:lpstr>ART.12 CESSAZIONE DELL’INCARICO DEI COMPONENTI DELLE COMMISSIONI MENSA</vt:lpstr>
      <vt:lpstr>ART. 13    REGOLE DI FUNZIONAMENTO DELLA  COMMISSIONE MENSA</vt:lpstr>
      <vt:lpstr>ART. 13    REGOLE DI FUNZIONAMENTO DELLA  COMMISSIONE MENSA</vt:lpstr>
      <vt:lpstr>ART.14   MODALITA’ D’ INTERVENTO</vt:lpstr>
      <vt:lpstr>ART.14   MODALITA’ D’ INTERVENTO</vt:lpstr>
      <vt:lpstr>ART.14   MODALITA’ D’ INTERVENTO</vt:lpstr>
      <vt:lpstr>ART.14   MODALITA’ D’ INTERVENTO</vt:lpstr>
      <vt:lpstr>ART.15  RISULTANZE DEI CONTROLLI - VERBALE DELLA VISITA </vt:lpstr>
      <vt:lpstr>ART.15 RISULTANZE DEI CONTROLLI - VERBALE DELLA VISITA </vt:lpstr>
      <vt:lpstr>ART.15 RISULTANZE DEI CONTROLLI - VERBALE DELLA VISITA </vt:lpstr>
      <vt:lpstr>ART.16     SICUREZZA,INCOLUMITA’,IGIENE</vt:lpstr>
      <vt:lpstr>ART.16     SICUREZZA,INCOLUMITA’,IGIENE</vt:lpstr>
      <vt:lpstr>ART.17     FASI PROCEDURALI SUCCESSIVE  ALL’AQUISIZIONE DEI VERBALI </vt:lpstr>
      <vt:lpstr>ART.18  ORGANIZZAZIONE INTERNA DELLA COMMISSIONE MENSA: COORDINATORE DELLA COMMISSIONE MENSA </vt:lpstr>
      <vt:lpstr>Presentazione standard di PowerPoint</vt:lpstr>
      <vt:lpstr>Presentazione standard di PowerPoint</vt:lpstr>
      <vt:lpstr> LINEE GUIDA CONTROLLO COMMISSIONE MENSA AL TEMPO DEL COVID  </vt:lpstr>
      <vt:lpstr>   Grazie dell’attenzione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GIRO, GIRO TONDO.. A MANGIAR BENE PUOI IMPARARE IN UN SECONDO</dc:title>
  <dc:creator>Donati Paola</dc:creator>
  <cp:lastModifiedBy>Marrella Mariateresa</cp:lastModifiedBy>
  <cp:revision>283</cp:revision>
  <dcterms:created xsi:type="dcterms:W3CDTF">2021-04-26T08:09:53Z</dcterms:created>
  <dcterms:modified xsi:type="dcterms:W3CDTF">2022-02-02T10:22:23Z</dcterms:modified>
</cp:coreProperties>
</file>