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C1319-7BD2-4E21-9AA0-5D5F1BAAA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6913E3-2B48-42CE-8B8D-B622BA3E4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FA75A4-8F6B-4AA2-9C5C-49536ABE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10F0A-8E63-427C-BDC6-3F595BCE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463033-2C36-4437-AC08-A3B04F18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77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ED963-4D7E-49BC-AEC6-7323B81C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CCD758-8A88-444E-B333-12E9395E7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60235A-546B-4283-8157-77AFE85D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8D6B4-8CA0-4BC0-9B3E-39C77BA8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DCECC7-515F-43DF-8AE1-2D990ED3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23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FB92834-558F-4351-ACFC-75CE53EB2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5AA30A-F672-4FAD-8423-5A3F7081B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09CF1B-D8DC-4EF8-8F5E-21CCB7D2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2C4E99-D114-4ED7-BC1E-4DD4AB46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0D7FB7-6DEE-4E11-A483-626FAB1E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54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1F32C-C2C0-4FDF-9FFA-C6A19620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F92144-61D7-4CB5-A555-07540670C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01295C-3A31-4781-A626-6D44DA81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4316CA-8012-49ED-B8EB-A6DCB53C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9B0E0D-8CE2-4525-B848-CE26148A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13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FD9E53-F459-4A00-8DD0-FCA2503E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FF4885-1E51-4513-B030-718071A1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B363C8-3354-4493-BAB3-F8459183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8C8D48-93BB-43A5-8920-54EBBEE8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A6FA6D-7920-470D-8868-369E520D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9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50A59-224C-4DDE-AB66-C4AD9F08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61AD7E-BA0B-452B-9F84-668FBDB9F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DD39F8-94B4-4A59-8FCE-5EDC2746F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47ED73-5593-42F6-A2A2-36855403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C64E2E-25E0-4316-B42A-85CF89EE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495FCA-B477-4619-B2A5-D2BD85EE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4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23B09C-988E-4C81-B2C8-C4B6C74C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5CC3F5-A7D9-43A8-9F74-A9280B0FB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029FE6-3C16-47D2-980D-0DE72F36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E4E324-5E70-42B1-A4A0-027EC5649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A95DE3-4CFB-4A5E-8A2A-9E5C44D5B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07CA638-6F1B-4E32-8E47-711CD61D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7BAF40-BA7F-4041-917E-773A7188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765EA8-26F6-4BF2-90C4-CBF002AD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42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9B1FA-5FD9-4ED8-85BE-83692247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E8B235-45DE-4A62-9ABC-99AD7C0B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DC8295-B92E-48D4-9726-A3D30794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52C70-2788-4FA6-AEE5-9DB83A5A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57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2D7169-B960-44B3-AEEE-6B877710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BBD412-BB32-41CF-B1C9-D41F7DD8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BDBBE4-4354-41C6-94B7-55B7B442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11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DAE28C-384A-4B28-A369-62E0A324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ED6F5F-65E1-4047-83C6-8A9D74A46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926E6F-2454-4430-8B71-5FF857CF9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E320EB-AE17-4D2A-9196-A68CCEBF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CDCF9C-B3B0-4FC9-9B47-CFEECCED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3B6551-A099-4D6D-94CD-588283C2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80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E4319C-F20F-4A4B-A914-971886D72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17DBA5-E2D1-4B6A-9ADA-6D31B176D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EF7C27-63F8-48F8-8826-D7467DF07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A8F81C-8772-47D8-A980-2C1339F6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1C8048-6222-4A81-8D19-B28FFB1C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879B38-8C06-4782-B327-6BC07B46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66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5FBF2B-7538-4316-8147-680247AC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2D6A16-0060-4D11-B707-67E7A520B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4DC0-9DF7-4302-8731-14EDC67AF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35F99-7EE4-456A-A9E5-F78C70DEA0EA}" type="datetimeFigureOut">
              <a:rPr lang="it-IT" smtClean="0"/>
              <a:t>19/12/2023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FE1D6C-0B1E-4AE9-8F01-F3DE2742E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D809AB-A5B4-4E4D-A5C0-6B608E63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04EDD-10BC-4DE3-A4B5-0F572BC56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15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verbalicommissionimensa@comune.genova.i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B334A-5330-42D8-9BDD-348E4A2C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576" y="0"/>
            <a:ext cx="12298575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br>
              <a:rPr lang="it-IT" sz="5400" b="1">
                <a:solidFill>
                  <a:srgbClr val="002060"/>
                </a:solidFill>
              </a:rPr>
            </a:br>
            <a:br>
              <a:rPr lang="it-IT" sz="5400" b="1">
                <a:solidFill>
                  <a:srgbClr val="002060"/>
                </a:solidFill>
              </a:rPr>
            </a:br>
            <a:r>
              <a:rPr lang="it-IT" sz="4800" b="1">
                <a:solidFill>
                  <a:srgbClr val="002060"/>
                </a:solidFill>
                <a:latin typeface="Bahnschrift SemiBold" panose="020B0502040204020203" pitchFamily="34" charset="0"/>
              </a:rPr>
              <a:t>COMMISSIONI MENSA </a:t>
            </a:r>
            <a:br>
              <a:rPr lang="it-IT" sz="4800" b="1">
                <a:solidFill>
                  <a:srgbClr val="002060"/>
                </a:solidFill>
                <a:latin typeface="Bahnschrift SemiBold" panose="020B0502040204020203" pitchFamily="34" charset="0"/>
              </a:rPr>
            </a:br>
            <a:r>
              <a:rPr lang="it-IT" sz="5400" b="1">
                <a:solidFill>
                  <a:srgbClr val="002060"/>
                </a:solidFill>
              </a:rPr>
              <a:t>3°</a:t>
            </a:r>
            <a:r>
              <a:rPr lang="it-IT" sz="4800" b="1">
                <a:solidFill>
                  <a:srgbClr val="002060"/>
                </a:solidFill>
                <a:latin typeface="Bahnschrift SemiBold" panose="020B0502040204020203" pitchFamily="34" charset="0"/>
              </a:rPr>
              <a:t>MODULO FORMATIVO </a:t>
            </a:r>
            <a:br>
              <a:rPr lang="it-IT" sz="4800" b="1">
                <a:solidFill>
                  <a:srgbClr val="002060"/>
                </a:solidFill>
                <a:latin typeface="Bahnschrift SemiBold" panose="020B0502040204020203" pitchFamily="34" charset="0"/>
              </a:rPr>
            </a:br>
            <a:br>
              <a:rPr lang="it-IT" sz="5400" b="1">
                <a:solidFill>
                  <a:srgbClr val="002060"/>
                </a:solidFill>
              </a:rPr>
            </a:br>
            <a:r>
              <a:rPr lang="it-IT" b="1">
                <a:solidFill>
                  <a:srgbClr val="002060"/>
                </a:solidFill>
                <a:latin typeface="Bahnschrift SemiBold" panose="020B0502040204020203" pitchFamily="34" charset="0"/>
              </a:rPr>
              <a:t>ISTRUZIONI COMPILAZIONE VERBALI </a:t>
            </a:r>
            <a:endParaRPr lang="it-IT" b="1" dirty="0">
              <a:solidFill>
                <a:srgbClr val="00206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AF8410-DB4B-4186-9265-E6EE2AB23D6D}"/>
              </a:ext>
            </a:extLst>
          </p:cNvPr>
          <p:cNvSpPr txBox="1"/>
          <p:nvPr/>
        </p:nvSpPr>
        <p:spPr>
          <a:xfrm>
            <a:off x="3211248" y="905013"/>
            <a:ext cx="5625258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latin typeface="Bahnschrift SemiBold" panose="020B0502040204020203" pitchFamily="34" charset="0"/>
              </a:rPr>
              <a:t>Comune di Genova – Direzione di Area Scuola</a:t>
            </a:r>
          </a:p>
          <a:p>
            <a:pPr algn="ctr"/>
            <a:r>
              <a:rPr lang="it-IT" sz="2000" dirty="0">
                <a:latin typeface="Bahnschrift SemiBold" panose="020B0502040204020203" pitchFamily="34" charset="0"/>
              </a:rPr>
              <a:t>Servizi di Ristorazione Scolastica</a:t>
            </a:r>
          </a:p>
          <a:p>
            <a:pPr algn="ctr"/>
            <a:endParaRPr lang="it-IT" sz="1100" dirty="0">
              <a:latin typeface="Bahnschrift SemiBold" panose="020B0502040204020203" pitchFamily="34" charset="0"/>
            </a:endParaRPr>
          </a:p>
          <a:p>
            <a:pPr algn="ctr"/>
            <a:endParaRPr lang="it-IT" sz="1600" dirty="0">
              <a:latin typeface="Bahnschrift SemiBold" panose="020B0502040204020203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2E9350-3B87-4A24-A301-877AC3F7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90" y="95097"/>
            <a:ext cx="660183" cy="8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23F88-42A7-4AB4-A8FE-F8E6769E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9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100" dirty="0"/>
              <a:t>-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435A577F-37B9-4232-8F45-12746FF81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32" y="133642"/>
            <a:ext cx="5695238" cy="315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7A837E-C349-4863-B907-31390EFB0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12" y="3500169"/>
            <a:ext cx="5682674" cy="3286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E75C0DBB-C93D-4DA9-9826-AC0E6FCA8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0" y="162146"/>
            <a:ext cx="5695240" cy="315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07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2303B-D724-499E-9571-00BFD8BB0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100" dirty="0"/>
              <a:t>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3F5EF0-228F-4133-A285-7A045219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306" y="2467155"/>
            <a:ext cx="9490494" cy="3709808"/>
          </a:xfrm>
        </p:spPr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833FF2B6-CCE4-4418-B9FA-C0F2BA0EB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6" y="128545"/>
            <a:ext cx="5673578" cy="3150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911F11-CB54-49F2-8D47-F92BBE1E7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12" y="3429000"/>
            <a:ext cx="5918478" cy="332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69CDFD75-A1A9-4E7A-9BBC-2C72F5E0D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99857"/>
            <a:ext cx="5764704" cy="319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eccia a destra 6"/>
          <p:cNvSpPr/>
          <p:nvPr/>
        </p:nvSpPr>
        <p:spPr>
          <a:xfrm>
            <a:off x="3227111" y="6471571"/>
            <a:ext cx="885866" cy="28657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0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1DD8F3-1CF6-4279-8B16-4B13B16B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Nella schermata in alto a destra il verbale è in bozza, può essere corretto cliccando sulla matitina verde, può essere eliminato cliccando sul cestino rosso e anche stampato.</a:t>
            </a:r>
            <a:b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Gli allegati possono essere aggiunti qualora si facciano fotografie relative alla criticità o se in loco si compila il verbale cartaceo, può essere scannerizzato e allegato.</a:t>
            </a:r>
            <a:b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Una volta che il verbale è pronto cliccare su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INVIA</a:t>
            </a:r>
            <a:b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19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Vedete che appaiono anche i giorni dall’audit; in questo caso c’è scritto 1 , infatti la verifica è stata fatta l’8/11/2021 e il verbale è stato inserito il 9/11/2021. Questo dato è importante perché da Regolamento, il verbale deve essere trasferito agli uffici territoriali entro i 3 giorni successivi alla visita. I funzionari territoriali se ricevono  un verbale oltre i termini, possono anche non accettarlo. Questa rigidità è data dal fatto che le criticità, devono essere trattate con le aziende di Ristorazione, entro certi termini contrattuali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2000" dirty="0">
              <a:latin typeface="Bahnschrift Light" panose="020B0502040204020203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E0FD518-6C6B-49D5-A2AB-E57FD6B18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/>
        </p:blipFill>
        <p:spPr>
          <a:xfrm>
            <a:off x="2538735" y="367647"/>
            <a:ext cx="6810703" cy="357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3348905">
            <a:off x="7024167" y="2179646"/>
            <a:ext cx="898601" cy="4288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1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9F483-A843-4BF6-A69E-139D5676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Nella stessa schermata, ma a sinistra sarà riepilogato l’audit effettuato</a:t>
            </a: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6EEC4B-46D8-4799-9873-9F9095241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77" y="311085"/>
            <a:ext cx="7007963" cy="536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E4918-D8F6-4473-B3FD-30ACC01A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ome potete vedere a fianco del verbale appare la scritta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INVIATO.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 A questo punto il commissario mensa riceverà un messaggio di inserimento verbale.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I funzionari della Ristorazione prenderanno in carico il verbale e se sarà necessario, apriranno un TICKET che corrisponde ad una criticità. In questo caso, il commissario mensa, riceverà un nuovo messaggio che lo avvisa dell’apertura del ticket e successivamente anche della chiusura ( quando la criticità verrà risolta).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Sul Fascicolo del Cittadino  i genitori potranno consultare i verbali dei commissari mensa del proprio Istituto comprensivo o ambito territoriale.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  <a:t> </a:t>
            </a: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18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E706C1-E588-495D-971E-E294759A2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4" b="11233"/>
          <a:stretch/>
        </p:blipFill>
        <p:spPr>
          <a:xfrm>
            <a:off x="3355943" y="207389"/>
            <a:ext cx="5239534" cy="400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4400191">
            <a:off x="6629317" y="2717729"/>
            <a:ext cx="879254" cy="3307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50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73E8-E536-48A4-B279-1DC2228EC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413880-4399-412B-BEBB-33D73DA81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6264" y="1"/>
            <a:ext cx="12278264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18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endParaRPr lang="it-IT" sz="20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I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l Commissario mensa accede all’applicativo attraverso il suo browser (</a:t>
            </a:r>
            <a:r>
              <a:rPr lang="it-IT" sz="2000" kern="150" dirty="0" err="1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GoogleCrome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 , Mozilla Firefox, </a:t>
            </a:r>
            <a:r>
              <a:rPr lang="it-IT" sz="2000" kern="150" dirty="0" err="1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Safari,ecc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 ) inserendo nella barra degli indirizzi:</a:t>
            </a:r>
          </a:p>
          <a:p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https:</a:t>
            </a:r>
            <a:r>
              <a:rPr lang="it-IT" sz="2000" u="none" strike="noStrike" kern="150" dirty="0">
                <a:solidFill>
                  <a:srgbClr val="0563C1"/>
                </a:solidFill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  <a:hlinkClick r:id="rId2"/>
              </a:rPr>
              <a:t>//verbalicommissionimensa.comune.genova.it</a:t>
            </a:r>
            <a:endParaRPr lang="it-IT" sz="2000" kern="150" dirty="0">
              <a:effectLst/>
              <a:latin typeface="Bahnschrift Light" panose="020B0502040204020203" pitchFamily="34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Si aprirà questa schermata ,cliccando su :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  <a:cs typeface="+mj-cs"/>
              </a:rPr>
              <a:t>ENTRA CON SPID 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e mettendo le proprie credenziali si potrà cominciare la registrazione della visita a scuola o al centro di produzione</a:t>
            </a:r>
          </a:p>
          <a:p>
            <a:pPr algn="l"/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814600-291D-4194-99E0-B3B07510E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30" y="189781"/>
            <a:ext cx="9144000" cy="484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reccia in giù 3"/>
          <p:cNvSpPr/>
          <p:nvPr/>
        </p:nvSpPr>
        <p:spPr>
          <a:xfrm rot="2571054">
            <a:off x="4230477" y="22402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18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23BEF8A-769C-46AA-BAA6-ECA60DF6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93298"/>
            <a:ext cx="12192000" cy="715129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9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2000" kern="150" dirty="0">
              <a:latin typeface="Liberation Serif" panose="02020603050405020304" pitchFamily="18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2000" kern="150" dirty="0">
              <a:latin typeface="Bahnschrift Light" panose="020B0502040204020203" pitchFamily="34" charset="0"/>
              <a:ea typeface="NSimSun" panose="02010609030101010101" pitchFamily="49" charset="-122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L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eggere le informazioni sul trattamento dei dati personali e cliccare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  <a:cs typeface="+mj-cs"/>
              </a:rPr>
              <a:t>ACCETTA PER PROSEGUIRE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2" name="Segnaposto contenuto 4">
            <a:extLst>
              <a:ext uri="{FF2B5EF4-FFF2-40B4-BE49-F238E27FC236}">
                <a16:creationId xmlns:a16="http://schemas.microsoft.com/office/drawing/2014/main" id="{2D504D61-FADF-468C-A1E3-18EAC6D7B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93" y="448574"/>
            <a:ext cx="9005977" cy="5265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reccia in giù 1"/>
          <p:cNvSpPr/>
          <p:nvPr/>
        </p:nvSpPr>
        <p:spPr>
          <a:xfrm rot="16596454">
            <a:off x="7606025" y="4817890"/>
            <a:ext cx="412405" cy="8139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5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06A549-0A40-4CBA-8873-45E2EA86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Cliccare su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CREA NUOVO</a:t>
            </a: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A7F2710-B142-4A50-951F-40554F86B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60" y="1226716"/>
            <a:ext cx="6611569" cy="482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6200000">
            <a:off x="5330420" y="4489679"/>
            <a:ext cx="816271" cy="3662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9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45F10-9DB6-45B9-83D3-DF71D0C3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ompilare i campi interessati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data inizio e fine ( corrisponde alla data della visita ). Se la visita è stata eseguita a scuola si dovrà compilare la parte relativa alla scuola ( come nell’esempio). </a:t>
            </a: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e la visita è stata effettuata al centro preparazione pasti, si dovrà compilare la parte relativa al centro</a:t>
            </a: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 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i dettagli: 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tipologia : controlli 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criterio : commissioni mensa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descrizione: breve descrizione delle fasi esaminate ( controllo derrate, controllo pasto, controllo distribuzione, ecc.)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programma di audit : programma di audit CM 2023/24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il commissario mensa 1 corrisponde a chi compila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il commissario 2 viene inserito solo se presente al controllo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cliccare </a:t>
            </a:r>
            <a:r>
              <a:rPr lang="it-IT" sz="2000" b="1" kern="150" dirty="0">
                <a:ln w="12700">
                  <a:solidFill>
                    <a:schemeClr val="tx1"/>
                  </a:solidFill>
                </a:ln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SALVA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2000" dirty="0">
              <a:latin typeface="Bahnschrift Light" panose="020B0502040204020203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60E8F6-81A9-4A4D-8C55-B9754741C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07" y="190123"/>
            <a:ext cx="8339586" cy="376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3602540">
            <a:off x="5430143" y="3439585"/>
            <a:ext cx="940603" cy="4264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A1B32-6C21-4BD4-B75B-3C83A5F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La schermata dopo il salvataggio metterà in evidenza l’audit  (verifica) . Cliccare sopra, come nell’immagine.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( Con il cellulare la schermata potrebbe essere differente e la richiesta potrebbe essere : accettazione dati personali – invia - vedi dettagli )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2000" dirty="0">
              <a:latin typeface="Bahnschrift Light" panose="020B0502040204020203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45F94A-DD5C-47FE-84E6-CD1AC5A82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97" y="292231"/>
            <a:ext cx="7435969" cy="484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2799485">
            <a:off x="5527316" y="3889592"/>
            <a:ext cx="924719" cy="4359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5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04D0B-8C74-4A18-BD35-32A97D25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  <a:t> </a:t>
            </a: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20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A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 questo punto in alto sulla destra ci sarà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VERBALI 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cliccare</a:t>
            </a:r>
            <a:br>
              <a:rPr lang="it-IT" sz="1800" kern="150" dirty="0">
                <a:effectLst/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18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EB8FE6C-47D6-4F06-9AB7-DE7A83400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901521" y="280389"/>
            <a:ext cx="8087301" cy="435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 rot="18444288">
            <a:off x="3312779" y="2271679"/>
            <a:ext cx="887255" cy="42970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0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1DABA-982D-4851-9FAB-1F5E9F5E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S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cegliere il tipo di mensa ( cucina diretta- esternalizzata- veicolata- centro di produzione pasti )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cliccare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SALVA</a:t>
            </a:r>
            <a:b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</a:br>
            <a:endParaRPr lang="it-IT" sz="1800" b="1" kern="150" dirty="0">
              <a:ln w="12700">
                <a:solidFill>
                  <a:schemeClr val="tx1"/>
                </a:solidFill>
              </a:ln>
              <a:latin typeface="Bahnschrift Light" panose="020B0502040204020203" pitchFamily="34" charset="0"/>
              <a:ea typeface="NSimSun" panose="02010609030101010101" pitchFamily="49" charset="-122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E581B4-E339-4858-9C06-9F3E664D6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96" y="273377"/>
            <a:ext cx="9883607" cy="502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ccia a destra 2"/>
          <p:cNvSpPr/>
          <p:nvPr/>
        </p:nvSpPr>
        <p:spPr>
          <a:xfrm>
            <a:off x="2138975" y="4741683"/>
            <a:ext cx="896455" cy="4167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F23CDC-D00B-4227-8B9F-8AFDE6DC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br>
              <a:rPr lang="it-IT" sz="1800" kern="150" dirty="0">
                <a:latin typeface="Liberation Serif" panose="02020603050405020304" pitchFamily="18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</a:t>
            </a: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ompilazione del verbale ( sono riportati gli elementi del modulo cartaceo; si dovranno compilare solo i campi verificati, negli altri si dovrà cliccare su non pervenuto)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 nelle osservazioni, andranno esplicitate eventuali criticità o segnalazioni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  <a:t>cliccare </a:t>
            </a:r>
            <a:r>
              <a:rPr lang="it-IT" sz="1800" b="1" kern="150" dirty="0">
                <a:ln w="12700">
                  <a:solidFill>
                    <a:schemeClr val="tx1"/>
                  </a:solidFill>
                </a:ln>
                <a:latin typeface="Bahnschrift Light" panose="020B0502040204020203" pitchFamily="34" charset="0"/>
                <a:ea typeface="NSimSun" panose="02010609030101010101" pitchFamily="49" charset="-122"/>
              </a:rPr>
              <a:t>SALVA</a:t>
            </a:r>
            <a:br>
              <a:rPr lang="it-IT" sz="2000" kern="150" dirty="0">
                <a:effectLst/>
                <a:latin typeface="Bahnschrift Light" panose="020B0502040204020203" pitchFamily="34" charset="0"/>
                <a:ea typeface="NSimSun" panose="02010609030101010101" pitchFamily="49" charset="-122"/>
                <a:cs typeface="Arial Unicode MS" panose="020B0604020202020204" pitchFamily="34" charset="-128"/>
              </a:rPr>
            </a:br>
            <a:endParaRPr lang="it-IT" sz="2000" dirty="0">
              <a:latin typeface="Bahnschrift Light" panose="020B0502040204020203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C346570-425B-4657-9171-0C4416B91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71" y="329938"/>
            <a:ext cx="5977657" cy="455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06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791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Bahnschrift Light</vt:lpstr>
      <vt:lpstr>Bahnschrift SemiBold</vt:lpstr>
      <vt:lpstr>Calibri</vt:lpstr>
      <vt:lpstr>Calibri Light</vt:lpstr>
      <vt:lpstr>Liberation Serif</vt:lpstr>
      <vt:lpstr>Tema di Office</vt:lpstr>
      <vt:lpstr>  COMMISSIONI MENSA  3°MODULO FORMATIVO   ISTRUZIONI COMPILAZIONE VERBALI </vt:lpstr>
      <vt:lpstr>Presentazione standard di PowerPoint</vt:lpstr>
      <vt:lpstr>Presentazione standard di PowerPoint</vt:lpstr>
      <vt:lpstr>       Cliccare su CREA NUOVO </vt:lpstr>
      <vt:lpstr>                 Compilare i campi interessati data inizio e fine ( corrisponde alla data della visita ). Se la visita è stata eseguita a scuola si dovrà compilare la parte relativa alla scuola ( come nell’esempio). Se la visita è stata effettuata al centro preparazione pasti, si dovrà compilare la parte relativa al centro i dettagli:  tipologia : controlli  criterio : commissioni mensa descrizione: breve descrizione delle fasi esaminate ( controllo derrate, controllo pasto, controllo distribuzione, ecc.) programma di audit : programma di audit CM 2023/24 il commissario mensa 1 corrisponde a chi compila il commissario 2 viene inserito solo se presente al controllo cliccare SALVA </vt:lpstr>
      <vt:lpstr>                   La schermata dopo il salvataggio metterà in evidenza l’audit  (verifica) . Cliccare sopra, come nell’immagine. ( Con il cellulare la schermata potrebbe essere differente e la richiesta potrebbe essere : accettazione dati personali – invia - vedi dettagli ) </vt:lpstr>
      <vt:lpstr>                A questo punto in alto sulla destra ci sarà VERBALI cliccare </vt:lpstr>
      <vt:lpstr>                   Scegliere il tipo di mensa ( cucina diretta- esternalizzata- veicolata- centro di produzione pasti ) cliccare SALVA </vt:lpstr>
      <vt:lpstr>                  Compilazione del verbale ( sono riportati gli elementi del modulo cartaceo; si dovranno compilare solo i campi verificati, negli altri si dovrà cliccare su non pervenuto)  nelle osservazioni, andranno esplicitate eventuali criticità o segnalazioni cliccare SALVA </vt:lpstr>
      <vt:lpstr>-</vt:lpstr>
      <vt:lpstr>.</vt:lpstr>
      <vt:lpstr>                 Nella schermata in alto a destra il verbale è in bozza, può essere corretto cliccando sulla matitina verde, può essere eliminato cliccando sul cestino rosso e anche stampato. Gli allegati possono essere aggiunti qualora si facciano fotografie relative alla criticità o se in loco si compila il verbale cartaceo, può essere scannerizzato e allegato. Una volta che il verbale è pronto cliccare su INVIA Vedete che appaiono anche i giorni dall’audit; in questo caso c’è scritto 1 , infatti la verifica è stata fatta l’8/11/2021 e il verbale è stato inserito il 9/11/2021. Questo dato è importante perché da Regolamento, il verbale deve essere trasferito agli uffici territoriali entro i 3 giorni successivi alla visita. I funzionari territoriali se ricevono  un verbale oltre i termini, possono anche non accettarlo. Questa rigidità è data dal fatto che le criticità, devono essere trattate con le aziende di Ristorazione, entro certi termini contrattuali. </vt:lpstr>
      <vt:lpstr>                     Nella stessa schermata, ma a sinistra sarà riepilogato l’audit effettuato </vt:lpstr>
      <vt:lpstr>                   Come potete vedere a fianco del verbale appare la scritta INVIATO.  A questo punto il commissario mensa riceverà un messaggio di inserimento verbale.  I funzionari della Ristorazione prenderanno in carico il verbale e se sarà necessario, apriranno un TICKET che corrisponde ad una criticità. In questo caso, il commissario mensa, riceverà un nuovo messaggio che lo avvisa dell’apertura del ticket e successivamente anche della chiusura ( quando la criticità verrà risolta). Sul Fascicolo del Cittadino  i genitori potranno consultare i verbali dei commissari mensa del proprio Istituto comprensivo o ambito territoriale.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C.M. TERZO MODULO</dc:title>
  <dc:creator>Donati Paola</dc:creator>
  <cp:lastModifiedBy>Cian Cristina</cp:lastModifiedBy>
  <cp:revision>26</cp:revision>
  <dcterms:created xsi:type="dcterms:W3CDTF">2021-12-13T11:07:39Z</dcterms:created>
  <dcterms:modified xsi:type="dcterms:W3CDTF">2023-12-19T14:28:18Z</dcterms:modified>
</cp:coreProperties>
</file>