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63" r:id="rId4"/>
    <p:sldId id="268" r:id="rId5"/>
    <p:sldId id="269" r:id="rId6"/>
    <p:sldId id="262" r:id="rId7"/>
    <p:sldId id="267" r:id="rId8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79F"/>
    <a:srgbClr val="FF33CC"/>
    <a:srgbClr val="FA0D0D"/>
    <a:srgbClr val="FF0D0D"/>
    <a:srgbClr val="FF3300"/>
    <a:srgbClr val="FFFF99"/>
    <a:srgbClr val="C54E29"/>
    <a:srgbClr val="EB6541"/>
    <a:srgbClr val="CF522B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63" d="100"/>
          <a:sy n="63" d="100"/>
        </p:scale>
        <p:origin x="22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5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7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253D917-7FFA-4EF6-B1AF-837C0A068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19B0EC-F558-4E16-8FD4-A713879F6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AD10CA-157F-4383-874E-5230494C91EC}" type="datetime1">
              <a:rPr lang="it-IT" smtClean="0"/>
              <a:t>02/12/2020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A03A8D-5E14-4BBC-AC44-EF21E6701E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67F2BE-38B7-4D3C-A1EB-2472A11E9B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A95325-AA0C-4243-957D-58023EE2B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1109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E93003-346A-4D6A-99CF-93BA7622B4C7}" type="datetime1">
              <a:rPr lang="it-IT" noProof="0" smtClean="0"/>
              <a:t>02/12/2020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F9531-3326-4057-9EBA-1F5D68C6F04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43F9531-3326-4057-9EBA-1F5D68C6F04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5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43F9531-3326-4057-9EBA-1F5D68C6F04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89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43F9531-3326-4057-9EBA-1F5D68C6F04A}" type="slidenum">
              <a:rPr lang="it-IT" noProof="0" smtClean="0"/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35741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43F9531-3326-4057-9EBA-1F5D68C6F04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34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0DCC21-CDD1-4F71-BEA4-14CB2C645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A991D7A-A48B-465E-9937-C66BC43F3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3501000"/>
            <a:ext cx="5759450" cy="2735262"/>
          </a:xfrm>
        </p:spPr>
        <p:txBody>
          <a:bodyPr rtlCol="0"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Nome</a:t>
            </a:r>
          </a:p>
          <a:p>
            <a:pPr lvl="0" rtl="0"/>
            <a:r>
              <a:rPr lang="it-IT" noProof="0"/>
              <a:t>Nome del docente</a:t>
            </a:r>
          </a:p>
          <a:p>
            <a:pPr lvl="0" rtl="0"/>
            <a:r>
              <a:rPr lang="it-IT" noProof="0"/>
              <a:t>Scuola</a:t>
            </a:r>
          </a:p>
          <a:p>
            <a:pPr lvl="0" rtl="0"/>
            <a:r>
              <a:rPr lang="it-IT" noProof="0"/>
              <a:t>Data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165040-5BDA-4405-B53B-23E35F213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1269000"/>
            <a:ext cx="11520000" cy="1800000"/>
          </a:xfrm>
        </p:spPr>
        <p:txBody>
          <a:bodyPr rtlCol="0" anchor="t"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NOME PROGETTO</a:t>
            </a:r>
          </a:p>
        </p:txBody>
      </p:sp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a del pro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rtlCol="0" anchor="b">
            <a:noAutofit/>
          </a:bodyPr>
          <a:lstStyle>
            <a:lvl1pPr algn="l">
              <a:defRPr sz="48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pPr rtl="0"/>
            <a:r>
              <a:rPr lang="it-IT" noProof="0"/>
              <a:t>INFORMAZIONI GENERALI SUL PROGETTO</a:t>
            </a:r>
          </a:p>
        </p:txBody>
      </p:sp>
      <p:sp>
        <p:nvSpPr>
          <p:cNvPr id="9" name="Segnaposto contenuto 7">
            <a:extLst>
              <a:ext uri="{FF2B5EF4-FFF2-40B4-BE49-F238E27FC236}">
                <a16:creationId xmlns:a16="http://schemas.microsoft.com/office/drawing/2014/main" id="{E5222D5C-13B5-45BB-9749-CD2A06E863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c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rtlCol="0" anchor="b">
            <a:noAutofit/>
          </a:bodyPr>
          <a:lstStyle>
            <a:lvl1pPr algn="l">
              <a:defRPr sz="48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pPr rtl="0"/>
            <a:r>
              <a:rPr lang="it-IT" noProof="0"/>
              <a:t>RICERCA</a:t>
            </a:r>
          </a:p>
        </p:txBody>
      </p:sp>
      <p:sp>
        <p:nvSpPr>
          <p:cNvPr id="6" name="Segnaposto contenuto 7">
            <a:extLst>
              <a:ext uri="{FF2B5EF4-FFF2-40B4-BE49-F238E27FC236}">
                <a16:creationId xmlns:a16="http://schemas.microsoft.com/office/drawing/2014/main" id="{287BCA3F-9EE5-4C8F-A070-1E38715B00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629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d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rtlCol="0" anchor="b">
            <a:noAutofit/>
          </a:bodyPr>
          <a:lstStyle>
            <a:lvl1pPr algn="l">
              <a:defRPr sz="48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pPr rtl="0"/>
            <a:r>
              <a:rPr lang="it-IT" noProof="0"/>
              <a:t>PROCEDURA</a:t>
            </a:r>
          </a:p>
        </p:txBody>
      </p:sp>
      <p:sp>
        <p:nvSpPr>
          <p:cNvPr id="6" name="Segnaposto contenuto 7">
            <a:extLst>
              <a:ext uri="{FF2B5EF4-FFF2-40B4-BE49-F238E27FC236}">
                <a16:creationId xmlns:a16="http://schemas.microsoft.com/office/drawing/2014/main" id="{94149598-B48E-4B55-976A-D24F96208A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D219114E-5ECA-4366-8381-58F6FA247A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4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i/Osservazio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rtlCol="0" anchor="b">
            <a:noAutofit/>
          </a:bodyPr>
          <a:lstStyle>
            <a:lvl1pPr algn="l">
              <a:defRPr sz="48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pPr rtl="0"/>
            <a:r>
              <a:rPr lang="it-IT" noProof="0"/>
              <a:t>DATI/OSSERVAZIONI</a:t>
            </a:r>
          </a:p>
        </p:txBody>
      </p:sp>
      <p:sp>
        <p:nvSpPr>
          <p:cNvPr id="6" name="Segnaposto contenuto 7">
            <a:extLst>
              <a:ext uri="{FF2B5EF4-FFF2-40B4-BE49-F238E27FC236}">
                <a16:creationId xmlns:a16="http://schemas.microsoft.com/office/drawing/2014/main" id="{361C4FC2-0C19-4353-8988-7DF7365801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F1058464-D459-4155-A53D-FFB15AE5C1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2131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rtlCol="0" anchor="b">
            <a:noAutofit/>
          </a:bodyPr>
          <a:lstStyle>
            <a:lvl1pPr algn="l">
              <a:defRPr sz="48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pPr rtl="0"/>
            <a:r>
              <a:rPr lang="it-IT" noProof="0"/>
              <a:t>CONCLUSIONI</a:t>
            </a: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1780D337-5125-4C9C-9B06-8B3F72A159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1711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re ci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rtlCol="0" anchor="b">
            <a:noAutofit/>
          </a:bodyPr>
          <a:lstStyle>
            <a:lvl1pPr algn="l">
              <a:defRPr sz="48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pPr rtl="0"/>
            <a:r>
              <a:rPr lang="it-IT" noProof="0"/>
              <a:t>Opere citate</a:t>
            </a: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C31EA982-5E0F-408B-B3DC-45CB263529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 rtlCol="0">
            <a:normAutofit/>
          </a:bodyPr>
          <a:lstStyle>
            <a:lvl1pPr marL="288000" indent="-288000">
              <a:buFont typeface="Arial" panose="020B0604020202020204" pitchFamily="34" charset="0"/>
              <a:buChar char="•"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7338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261000"/>
            <a:ext cx="11520000" cy="12240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074CD960-83A7-46AA-B9DF-F84C11AFF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000"/>
            <a:ext cx="1152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5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94BD42B-B316-4B2D-A91C-FAC4EFAEDBC7}" type="datetime1">
              <a:rPr lang="it-IT" noProof="0" smtClean="0"/>
              <a:t>02/12/2020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A717781-12D9-4CDB-9AAE-83636CBD66D6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4" r:id="rId8"/>
    <p:sldLayoutId id="214748365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youtube.com/playlist?list=PLb0KJa_cRWaACdfkKalCly8aP9Q4Z2PS4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hyperlink" Target="https://smart.comune.genova.it/comunicati-stampa-articoli/gruppi-di-auto-mutuo-aiuto-virtuali-darsi-una-mano-ai-tempi-di-covid-19" TargetMode="External"/><Relationship Id="rId5" Type="http://schemas.openxmlformats.org/officeDocument/2006/relationships/hyperlink" Target="https://smart.comune.genova.it/contenuti/genova-insieme-progetto-auto-mutuo-aiuto" TargetMode="External"/><Relationship Id="rId4" Type="http://schemas.openxmlformats.org/officeDocument/2006/relationships/hyperlink" Target="mailto:agenziaperlafamiglia@comune.genova.i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diapositiva">
            <a:extLst>
              <a:ext uri="{FF2B5EF4-FFF2-40B4-BE49-F238E27FC236}">
                <a16:creationId xmlns:a16="http://schemas.microsoft.com/office/drawing/2014/main" id="{19AB89D0-8562-49A8-BAFA-01679A4C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87" y="2499459"/>
            <a:ext cx="10873208" cy="1368152"/>
          </a:xfrm>
        </p:spPr>
        <p:txBody>
          <a:bodyPr rtlCol="0">
            <a:noAutofit/>
          </a:bodyPr>
          <a:lstStyle/>
          <a:p>
            <a:pPr algn="ctr"/>
            <a:r>
              <a:rPr lang="it-IT" kern="50" dirty="0">
                <a:solidFill>
                  <a:srgbClr val="E2479F"/>
                </a:solidFill>
                <a:latin typeface="Arial" panose="020B0604020202020204" pitchFamily="34" charset="0"/>
                <a:ea typeface="+mn-ea"/>
                <a:cs typeface="+mn-cs"/>
              </a:rPr>
              <a:t>Sperimentazione di gruppi </a:t>
            </a:r>
            <a:br>
              <a:rPr lang="it-IT" kern="50" dirty="0">
                <a:solidFill>
                  <a:srgbClr val="E2479F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it-IT" kern="50" dirty="0">
                <a:solidFill>
                  <a:srgbClr val="E2479F"/>
                </a:solidFill>
                <a:latin typeface="Arial" panose="020B0604020202020204" pitchFamily="34" charset="0"/>
                <a:ea typeface="+mn-ea"/>
                <a:cs typeface="+mn-cs"/>
              </a:rPr>
              <a:t>di AutoMutuoAiuto tra insegnanti</a:t>
            </a:r>
          </a:p>
        </p:txBody>
      </p:sp>
      <p:pic>
        <p:nvPicPr>
          <p:cNvPr id="5" name="Immagine 4" descr="logo Agenzia per la Famiglia">
            <a:extLst>
              <a:ext uri="{FF2B5EF4-FFF2-40B4-BE49-F238E27FC236}">
                <a16:creationId xmlns:a16="http://schemas.microsoft.com/office/drawing/2014/main" id="{BEBD2B1E-1895-4278-BC33-2046E7E43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290270"/>
            <a:ext cx="971429" cy="780952"/>
          </a:xfrm>
          <a:prstGeom prst="rect">
            <a:avLst/>
          </a:prstGeom>
        </p:spPr>
      </p:pic>
      <p:pic>
        <p:nvPicPr>
          <p:cNvPr id="7" name="Immagine 6" descr="logo progetto GENOVA INSIEME">
            <a:extLst>
              <a:ext uri="{FF2B5EF4-FFF2-40B4-BE49-F238E27FC236}">
                <a16:creationId xmlns:a16="http://schemas.microsoft.com/office/drawing/2014/main" id="{07D47AEC-FCB8-4891-869D-CA16104C1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4149080"/>
            <a:ext cx="2005758" cy="69500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0579771-AAE3-4D75-A12A-27347A789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584" y="256293"/>
            <a:ext cx="1184893" cy="78095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91544" y="1202327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  <a:t>Emergenza Covid19</a:t>
            </a:r>
          </a:p>
          <a:p>
            <a:pPr algn="ctr"/>
            <a:r>
              <a:rPr lang="it-IT" sz="2000" kern="50" dirty="0">
                <a:solidFill>
                  <a:srgbClr val="E2479F"/>
                </a:solidFill>
                <a:latin typeface="Arial" panose="020B0604020202020204" pitchFamily="34" charset="0"/>
              </a:rPr>
              <a:t>Progetto Auto Mutuo Aiuto strategico nella scuola: </a:t>
            </a:r>
            <a:br>
              <a:rPr lang="it-IT" sz="2000" kern="50" dirty="0">
                <a:solidFill>
                  <a:srgbClr val="E2479F"/>
                </a:solidFill>
                <a:latin typeface="Arial" panose="020B0604020202020204" pitchFamily="34" charset="0"/>
              </a:rPr>
            </a:br>
            <a:r>
              <a:rPr lang="it-IT" sz="2000" kern="50" dirty="0">
                <a:solidFill>
                  <a:srgbClr val="E2479F"/>
                </a:solidFill>
                <a:latin typeface="Arial" panose="020B0604020202020204" pitchFamily="34" charset="0"/>
              </a:rPr>
              <a:t>un percorso collettivo di resilienza</a:t>
            </a:r>
          </a:p>
        </p:txBody>
      </p:sp>
      <p:sp>
        <p:nvSpPr>
          <p:cNvPr id="9" name="CasellaDiTesto 8"/>
          <p:cNvSpPr txBox="1">
            <a:spLocks noChangeAspect="1"/>
          </p:cNvSpPr>
          <p:nvPr/>
        </p:nvSpPr>
        <p:spPr>
          <a:xfrm>
            <a:off x="4655840" y="5229200"/>
            <a:ext cx="24399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rgbClr val="E247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Anno scolastico 2020/2021</a:t>
            </a:r>
            <a:endParaRPr lang="it-IT" sz="1200" dirty="0">
              <a:solidFill>
                <a:srgbClr val="E247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4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76">
        <p:fade/>
      </p:transition>
    </mc:Choice>
    <mc:Fallback xmlns="">
      <p:transition spd="med" advTm="6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diapositiva">
            <a:extLst>
              <a:ext uri="{FF2B5EF4-FFF2-40B4-BE49-F238E27FC236}">
                <a16:creationId xmlns:a16="http://schemas.microsoft.com/office/drawing/2014/main" id="{929EA470-9264-443A-A06E-FDFF0B05D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054" y="453863"/>
            <a:ext cx="10783546" cy="1152843"/>
          </a:xfrm>
        </p:spPr>
        <p:txBody>
          <a:bodyPr rtlCol="0"/>
          <a:lstStyle/>
          <a:p>
            <a:pPr algn="ctr">
              <a:spcBef>
                <a:spcPts val="600"/>
              </a:spcBef>
            </a:pPr>
            <a:br>
              <a:rPr lang="it-IT" sz="4000" kern="50" dirty="0">
                <a:solidFill>
                  <a:srgbClr val="E2479F"/>
                </a:solidFill>
                <a:latin typeface="Arial" panose="020B0604020202020204" pitchFamily="34" charset="0"/>
              </a:rPr>
            </a:br>
            <a:r>
              <a:rPr lang="it-IT" sz="28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  <a:t>Emergenza Covid19</a:t>
            </a:r>
            <a:br>
              <a:rPr lang="it-IT" sz="28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</a:br>
            <a:r>
              <a:rPr lang="it-IT" sz="3600" b="1" kern="50" dirty="0">
                <a:solidFill>
                  <a:srgbClr val="E2479F"/>
                </a:solidFill>
                <a:latin typeface="Arial" panose="020B0604020202020204" pitchFamily="34" charset="0"/>
                <a:ea typeface="+mn-ea"/>
                <a:cs typeface="+mn-cs"/>
              </a:rPr>
              <a:t>gruppi di AutoMutuoAiuto tra insegnanti</a:t>
            </a:r>
            <a:endParaRPr lang="it-IT" sz="3600" b="1" dirty="0">
              <a:solidFill>
                <a:srgbClr val="E2479F"/>
              </a:solidFill>
            </a:endParaRPr>
          </a:p>
        </p:txBody>
      </p:sp>
      <p:sp>
        <p:nvSpPr>
          <p:cNvPr id="2" name="Descrizione presentazione">
            <a:extLst>
              <a:ext uri="{FF2B5EF4-FFF2-40B4-BE49-F238E27FC236}">
                <a16:creationId xmlns:a16="http://schemas.microsoft.com/office/drawing/2014/main" id="{06CFEEE3-7369-4E03-BCA5-3D0F9A01339B}"/>
              </a:ext>
            </a:extLst>
          </p:cNvPr>
          <p:cNvSpPr txBox="1">
            <a:spLocks noGrp="1"/>
          </p:cNvSpPr>
          <p:nvPr>
            <p:ph sz="quarter" idx="11"/>
          </p:nvPr>
        </p:nvSpPr>
        <p:spPr>
          <a:xfrm>
            <a:off x="1375232" y="2419740"/>
            <a:ext cx="7452508" cy="3216265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it-IT" sz="2200" dirty="0">
                <a:solidFill>
                  <a:schemeClr val="tx1"/>
                </a:solidFill>
                <a:latin typeface="+mj-lt"/>
              </a:rPr>
              <a:t>La sperimentazione di gruppi di Auto Mutuo Aiuto tra insegnanti è una delle due macro azioni previste dal progetto </a:t>
            </a:r>
            <a:r>
              <a:rPr lang="it-IT" sz="2200" b="1" i="1" dirty="0">
                <a:solidFill>
                  <a:schemeClr val="tx1"/>
                </a:solidFill>
                <a:latin typeface="+mj-lt"/>
              </a:rPr>
              <a:t>Auto Mutuo Aiuto strategico nella scuola: un percorso collettivo di resilienza, </a:t>
            </a:r>
            <a:r>
              <a:rPr lang="it-IT" sz="2200" dirty="0">
                <a:solidFill>
                  <a:schemeClr val="tx1"/>
                </a:solidFill>
                <a:latin typeface="+mj-lt"/>
              </a:rPr>
              <a:t>proposto dall’Agenzia per la Famiglia alle scuole genovesi.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it-IT" sz="2200" dirty="0">
                <a:solidFill>
                  <a:schemeClr val="tx1"/>
                </a:solidFill>
                <a:latin typeface="+mj-lt"/>
              </a:rPr>
              <a:t>Un’esperienza semplice ma strutturata, che può aiutare a meglio sostenere l’impegnativa esperienza dell’emergenza Covid19 e condividere le fatiche della riapertura e della diversa gestione delle attività scolastiche.</a:t>
            </a:r>
            <a:endParaRPr lang="it-IT" sz="22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Descrizione presentazione rettangolo di sfondo" descr="Colore di sfondo per le sezioni &quot;informazioni sulla presentazione”" title="Rettangolo sfondo">
            <a:extLst>
              <a:ext uri="{FF2B5EF4-FFF2-40B4-BE49-F238E27FC236}">
                <a16:creationId xmlns:a16="http://schemas.microsoft.com/office/drawing/2014/main" id="{B0035708-F243-4220-829E-410C6EF1FB6A}"/>
              </a:ext>
            </a:extLst>
          </p:cNvPr>
          <p:cNvSpPr/>
          <p:nvPr/>
        </p:nvSpPr>
        <p:spPr>
          <a:xfrm>
            <a:off x="857710" y="1614950"/>
            <a:ext cx="10476580" cy="4825846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pic>
        <p:nvPicPr>
          <p:cNvPr id="5" name="Immagine 4" descr="immagine di Drago sorpres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66" y="4859495"/>
            <a:ext cx="846574" cy="1187866"/>
          </a:xfrm>
          <a:prstGeom prst="rect">
            <a:avLst/>
          </a:prstGeom>
        </p:spPr>
      </p:pic>
      <p:sp>
        <p:nvSpPr>
          <p:cNvPr id="7" name="Simbolo &quot;Non consentito&quot; 6" descr="segnale di divieto">
            <a:extLst>
              <a:ext uri="{FF2B5EF4-FFF2-40B4-BE49-F238E27FC236}">
                <a16:creationId xmlns:a16="http://schemas.microsoft.com/office/drawing/2014/main" id="{B9A0542B-34CE-41B6-A367-8257FA3CFD26}"/>
              </a:ext>
            </a:extLst>
          </p:cNvPr>
          <p:cNvSpPr>
            <a:spLocks noChangeAspect="1"/>
          </p:cNvSpPr>
          <p:nvPr/>
        </p:nvSpPr>
        <p:spPr>
          <a:xfrm>
            <a:off x="9212353" y="4607428"/>
            <a:ext cx="1692000" cy="1692000"/>
          </a:xfrm>
          <a:prstGeom prst="noSmoking">
            <a:avLst/>
          </a:prstGeom>
          <a:solidFill>
            <a:srgbClr val="FA0D0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593522"/>
      </p:ext>
    </p:extLst>
  </p:cSld>
  <p:clrMapOvr>
    <a:masterClrMapping/>
  </p:clrMapOvr>
  <p:transition spd="slow" advTm="133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scrizione presentazione rettangolo di sfondo" descr="Colore di sfondo per le sezioni &quot;informazioni sulla presentazione”" title="Rettangolo sfondo">
            <a:extLst>
              <a:ext uri="{FF2B5EF4-FFF2-40B4-BE49-F238E27FC236}">
                <a16:creationId xmlns:a16="http://schemas.microsoft.com/office/drawing/2014/main" id="{6CF92B54-E4D4-453B-9317-CBEF7769AC70}"/>
              </a:ext>
            </a:extLst>
          </p:cNvPr>
          <p:cNvSpPr/>
          <p:nvPr/>
        </p:nvSpPr>
        <p:spPr>
          <a:xfrm>
            <a:off x="209346" y="2050892"/>
            <a:ext cx="11719302" cy="4618468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5" name="Titolo diapositiva">
            <a:extLst>
              <a:ext uri="{FF2B5EF4-FFF2-40B4-BE49-F238E27FC236}">
                <a16:creationId xmlns:a16="http://schemas.microsoft.com/office/drawing/2014/main" id="{4397AF2E-39C7-48D9-B63B-F3FB049CF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7508" y="359777"/>
            <a:ext cx="8640960" cy="719728"/>
          </a:xfrm>
        </p:spPr>
        <p:txBody>
          <a:bodyPr rtlCol="0"/>
          <a:lstStyle/>
          <a:p>
            <a:pPr algn="ctr" rtl="0"/>
            <a:r>
              <a:rPr lang="it-IT" sz="4400" b="1" dirty="0">
                <a:solidFill>
                  <a:srgbClr val="E2479F"/>
                </a:solidFill>
              </a:rPr>
              <a:t>I Gruppi di auto mutuo aiuto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461A9E-9720-4E67-8B82-CD4BD19414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0365" y="2134845"/>
            <a:ext cx="11431270" cy="4450561"/>
          </a:xfrm>
        </p:spPr>
        <p:txBody>
          <a:bodyPr>
            <a:noAutofit/>
          </a:bodyPr>
          <a:lstStyle/>
          <a:p>
            <a:pPr algn="just" hangingPunct="0">
              <a:lnSpc>
                <a:spcPct val="100000"/>
              </a:lnSpc>
              <a:spcBef>
                <a:spcPts val="0"/>
              </a:spcBef>
            </a:pPr>
            <a:r>
              <a:rPr lang="it-IT" sz="2000" b="1" kern="5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gruppi di Auto Mutuo Aiuto sono contraddistinti da caratteristiche comuni:</a:t>
            </a:r>
            <a:endParaRPr lang="it-IT" sz="2000" kern="50" dirty="0"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kern="5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OpenSymbol"/>
                <a:cs typeface="Times New Roman" panose="02020603050405020304" pitchFamily="18" charset="0"/>
              </a:rPr>
              <a:t>lo “scambio” interattivo continuo e cooperativo in un piccolo gruppo tra chi vive o ha vissuto la stessa situazione di vita, uno scambio esperienziale che diventa una occasione concreta e sostenibile di confronto, sostegno, crescita e maturazione per tutti;</a:t>
            </a:r>
            <a:endParaRPr lang="it-IT" sz="2000" kern="50" dirty="0">
              <a:effectLst/>
              <a:latin typeface="Gill Sans MT" panose="020B0502020104020203" pitchFamily="34" charset="0"/>
              <a:ea typeface="OpenSymbol"/>
              <a:cs typeface="OpenSymbol"/>
            </a:endParaRPr>
          </a:p>
          <a:p>
            <a:pPr marL="342900" lvl="0" indent="-342900" algn="just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kern="5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OpenSymbol"/>
                <a:cs typeface="Times New Roman" panose="02020603050405020304" pitchFamily="18" charset="0"/>
              </a:rPr>
              <a:t>essere finalizzati a sostenere chi è in difficoltà e desidera cambiare attraverso il sostegno emotivo e la condivisione della propria esperienza: questo spezza l’isolamento</a:t>
            </a: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  <a:ea typeface="OpenSymbol"/>
                <a:cs typeface="Times New Roman" panose="02020603050405020304" pitchFamily="18" charset="0"/>
              </a:rPr>
              <a:t> e </a:t>
            </a:r>
            <a:r>
              <a:rPr lang="it-IT" sz="2000" kern="5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OpenSymbol"/>
                <a:cs typeface="Times New Roman" panose="02020603050405020304" pitchFamily="18" charset="0"/>
              </a:rPr>
              <a:t>la chiusura, anche interiore, che spesso ci circonda, in particolare quando affrontiamo situazioni problematiche ad alto impatto emotivo;</a:t>
            </a:r>
            <a:endParaRPr lang="it-IT" sz="2000" kern="50" dirty="0">
              <a:effectLst/>
              <a:latin typeface="Gill Sans MT" panose="020B0502020104020203" pitchFamily="34" charset="0"/>
              <a:ea typeface="OpenSymbol"/>
              <a:cs typeface="OpenSymbol"/>
            </a:endParaRPr>
          </a:p>
          <a:p>
            <a:pPr marL="342900" lvl="0" indent="-342900" algn="just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kern="5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OpenSymbol"/>
                <a:cs typeface="Times New Roman" panose="02020603050405020304" pitchFamily="18" charset="0"/>
              </a:rPr>
              <a:t>essere piccoli gruppi di pari che si riuniscono, con un minimo di metodo, per condividere in modo semplice esperienze di vita comuni e senza la presenza di strutture gerarchiche o di professionisti (è importante il senso del gruppo);</a:t>
            </a:r>
            <a:endParaRPr lang="it-IT" sz="2000" kern="50" dirty="0">
              <a:effectLst/>
              <a:latin typeface="Gill Sans MT" panose="020B0502020104020203" pitchFamily="34" charset="0"/>
              <a:ea typeface="OpenSymbol"/>
              <a:cs typeface="OpenSymbol"/>
            </a:endParaRPr>
          </a:p>
          <a:p>
            <a:pPr marL="342900" lvl="0" indent="-342900" algn="just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kern="5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OpenSymbol"/>
                <a:cs typeface="Times New Roman" panose="02020603050405020304" pitchFamily="18" charset="0"/>
              </a:rPr>
              <a:t>essere gratuiti e senza scopo di lucro, il reale valore è infatti lo scambio interattivo continuo, cooperativo</a:t>
            </a: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  <a:ea typeface="OpenSymbol"/>
                <a:cs typeface="Times New Roman" panose="02020603050405020304" pitchFamily="18" charset="0"/>
              </a:rPr>
              <a:t> e </a:t>
            </a:r>
            <a:r>
              <a:rPr lang="it-IT" sz="2000" kern="5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OpenSymbol"/>
                <a:cs typeface="Times New Roman" panose="02020603050405020304" pitchFamily="18" charset="0"/>
              </a:rPr>
              <a:t>di condivisione (una boccata di ossigeno … in mezzo alla tempesta).</a:t>
            </a:r>
            <a:endParaRPr lang="it-IT" sz="2000" kern="50" dirty="0">
              <a:effectLst/>
              <a:latin typeface="Gill Sans MT" panose="020B0502020104020203" pitchFamily="34" charset="0"/>
              <a:ea typeface="OpenSymbol"/>
              <a:cs typeface="OpenSymbol"/>
            </a:endParaRPr>
          </a:p>
        </p:txBody>
      </p:sp>
      <p:pic>
        <p:nvPicPr>
          <p:cNvPr id="3" name="Immagine 2" descr="immagine di tessere di puzzle">
            <a:extLst>
              <a:ext uri="{FF2B5EF4-FFF2-40B4-BE49-F238E27FC236}">
                <a16:creationId xmlns:a16="http://schemas.microsoft.com/office/drawing/2014/main" id="{A389BE02-E995-4654-9D4F-3AAB61399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98"/>
          <a:stretch/>
        </p:blipFill>
        <p:spPr>
          <a:xfrm>
            <a:off x="3431704" y="908720"/>
            <a:ext cx="4608512" cy="1138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850511"/>
      </p:ext>
    </p:extLst>
  </p:cSld>
  <p:clrMapOvr>
    <a:masterClrMapping/>
  </p:clrMapOvr>
  <p:transition spd="med" advTm="3128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Grembiule da cucina">
            <a:extLst>
              <a:ext uri="{FF2B5EF4-FFF2-40B4-BE49-F238E27FC236}">
                <a16:creationId xmlns:a16="http://schemas.microsoft.com/office/drawing/2014/main" id="{9CC9D04E-A882-4663-A0FB-79AA63D52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6" y="89071"/>
            <a:ext cx="2361949" cy="2122177"/>
          </a:xfrm>
          <a:prstGeom prst="rect">
            <a:avLst/>
          </a:prstGeom>
        </p:spPr>
      </p:pic>
      <p:pic>
        <p:nvPicPr>
          <p:cNvPr id="21" name="Immagine 20" descr="Disegno di drago sorpreso">
            <a:extLst>
              <a:ext uri="{FF2B5EF4-FFF2-40B4-BE49-F238E27FC236}">
                <a16:creationId xmlns:a16="http://schemas.microsoft.com/office/drawing/2014/main" id="{C9E36CEF-D726-4F80-B1A2-1C172DF1E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72" y="980728"/>
            <a:ext cx="537973" cy="736789"/>
          </a:xfrm>
          <a:prstGeom prst="rect">
            <a:avLst/>
          </a:prstGeom>
        </p:spPr>
      </p:pic>
      <p:pic>
        <p:nvPicPr>
          <p:cNvPr id="23" name="Immagine 22" descr="segnale di divieto">
            <a:extLst>
              <a:ext uri="{FF2B5EF4-FFF2-40B4-BE49-F238E27FC236}">
                <a16:creationId xmlns:a16="http://schemas.microsoft.com/office/drawing/2014/main" id="{127F1BD1-ADFA-4CF3-97DD-DBD35E7A8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58" y="844106"/>
            <a:ext cx="936000" cy="936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55B9699-4E1A-43B8-945C-22E0AB4E9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4400" y="835822"/>
            <a:ext cx="6935248" cy="1375426"/>
          </a:xfrm>
        </p:spPr>
        <p:txBody>
          <a:bodyPr/>
          <a:lstStyle/>
          <a:p>
            <a:pPr algn="ctr" hangingPunct="0"/>
            <a:r>
              <a:rPr lang="it-IT" sz="32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  <a:t>«Ricetta» </a:t>
            </a:r>
            <a:br>
              <a:rPr lang="it-IT" sz="32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</a:br>
            <a:r>
              <a:rPr lang="it-IT" sz="32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  <a:t>per un gruppo AMA </a:t>
            </a:r>
            <a:br>
              <a:rPr lang="it-IT" sz="32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</a:br>
            <a:r>
              <a:rPr lang="it-IT" sz="32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  <a:t>di ascolto reciproco fra insegnanti</a:t>
            </a:r>
            <a:endParaRPr lang="it-IT" sz="3200" dirty="0"/>
          </a:p>
        </p:txBody>
      </p:sp>
      <p:pic>
        <p:nvPicPr>
          <p:cNvPr id="16" name="Immagine 15" descr="immagine con disegni di utensili e piccoli elettrodomestici da cucina">
            <a:extLst>
              <a:ext uri="{FF2B5EF4-FFF2-40B4-BE49-F238E27FC236}">
                <a16:creationId xmlns:a16="http://schemas.microsoft.com/office/drawing/2014/main" id="{504A8E27-ECEA-4920-9C5B-E6BC959B1A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6807" y="89071"/>
            <a:ext cx="2293810" cy="2122284"/>
          </a:xfrm>
          <a:prstGeom prst="rect">
            <a:avLst/>
          </a:prstGeom>
        </p:spPr>
      </p:pic>
      <p:sp>
        <p:nvSpPr>
          <p:cNvPr id="7" name="Descrizione presentazione rettangolo di sfondo" descr="Rettangolo sfondo&#10;&#10;Rettangolo sfondo&#10;&#10;Colore di sfondo per le sezioni &quot;informazioni sulla presentazione”">
            <a:extLst>
              <a:ext uri="{FF2B5EF4-FFF2-40B4-BE49-F238E27FC236}">
                <a16:creationId xmlns:a16="http://schemas.microsoft.com/office/drawing/2014/main" id="{614A5511-BEF9-4089-AC34-505F92238F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07411" y="2211334"/>
            <a:ext cx="11593288" cy="4465506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D0763F-92FE-4693-8F23-42036FCD8C99}"/>
              </a:ext>
            </a:extLst>
          </p:cNvPr>
          <p:cNvSpPr txBox="1"/>
          <p:nvPr/>
        </p:nvSpPr>
        <p:spPr>
          <a:xfrm>
            <a:off x="479375" y="2301418"/>
            <a:ext cx="11233249" cy="4176689"/>
          </a:xfrm>
          <a:prstGeom prst="rect">
            <a:avLst/>
          </a:prstGeom>
          <a:noFill/>
        </p:spPr>
        <p:txBody>
          <a:bodyPr wrap="square" lIns="18000" tIns="18000" rIns="18000" bIns="18000">
            <a:noAutofit/>
          </a:bodyPr>
          <a:lstStyle/>
          <a:p>
            <a:pPr indent="180000" hangingPunct="0"/>
            <a:r>
              <a:rPr lang="it-IT" sz="2000" b="1" kern="50" dirty="0">
                <a:solidFill>
                  <a:srgbClr val="E2479F"/>
                </a:solidFill>
                <a:effectLst/>
                <a:latin typeface="Gill Sans MT" panose="020B0502020104020203" pitchFamily="34" charset="0"/>
                <a:ea typeface="Libre Franklin Medium"/>
                <a:cs typeface="Libre Franklin Medium"/>
              </a:rPr>
              <a:t>INGREDIENTI E «UTENSILI» </a:t>
            </a:r>
            <a:r>
              <a:rPr lang="it-IT" sz="2000" kern="50" dirty="0">
                <a:solidFill>
                  <a:srgbClr val="E2479F"/>
                </a:solidFill>
                <a:effectLst/>
                <a:latin typeface="Gill Sans MT" panose="020B0502020104020203" pitchFamily="34" charset="0"/>
                <a:ea typeface="Libre Franklin Medium"/>
                <a:cs typeface="Libre Franklin Medium"/>
              </a:rPr>
              <a:t>(composizione del gruppo)</a:t>
            </a:r>
          </a:p>
          <a:p>
            <a:pPr marL="180000" indent="-180000" hangingPunct="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un insegnante disponibile al ruolo di facilitatore del gruppo</a:t>
            </a:r>
          </a:p>
          <a:p>
            <a:pPr marL="180000" indent="-180000" hangingPunct="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un gruppo di insegnanti colleghi che si impegnino a partecipare con costanza (max 8)</a:t>
            </a:r>
          </a:p>
          <a:p>
            <a:pPr marL="180000" indent="-180000" hangingPunct="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un’aula per gli incontri e/o una piattaforma per incontri di gruppo online</a:t>
            </a:r>
          </a:p>
          <a:p>
            <a:pPr marL="180000" indent="-180000" hangingPunct="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un nome del gruppo (facoltativo, ma ... aiuta a fare squadra!)</a:t>
            </a:r>
          </a:p>
          <a:p>
            <a:pPr marL="180000" indent="-180000" hangingPunct="0">
              <a:spcAft>
                <a:spcPts val="300"/>
              </a:spcAft>
              <a:buFont typeface="Symbol" panose="05050102010706020507" pitchFamily="18" charset="2"/>
              <a:buChar char=""/>
            </a:pPr>
            <a:endParaRPr lang="it-IT" sz="1100" kern="5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indent="180000" hangingPunct="0"/>
            <a:r>
              <a:rPr lang="it-IT" sz="2000" b="1" kern="50" dirty="0">
                <a:solidFill>
                  <a:srgbClr val="E2479F"/>
                </a:solidFill>
                <a:latin typeface="Gill Sans MT" panose="020B0502020104020203" pitchFamily="34" charset="0"/>
              </a:rPr>
              <a:t>TEMPI</a:t>
            </a:r>
            <a:endParaRPr lang="it-IT" sz="2000" kern="50" dirty="0">
              <a:solidFill>
                <a:srgbClr val="E2479F"/>
              </a:solidFill>
              <a:latin typeface="Gill Sans MT" panose="020B0502020104020203" pitchFamily="34" charset="0"/>
            </a:endParaRPr>
          </a:p>
          <a:p>
            <a:pPr marL="180000" indent="-180000" hangingPunct="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incontro settimanale o quindicinale (con giorno e orario ben definito), che dovrà avere una durata di 1.30/2 ore (tempo necessario in cui tutti possono condividere) e che si conclude salutandosi reciprocamente</a:t>
            </a:r>
          </a:p>
          <a:p>
            <a:pPr marL="180000" indent="-180000" hangingPunct="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puntualità sia nell'orario di inizio sia in quello della fine (anche negli incontri online)</a:t>
            </a:r>
          </a:p>
          <a:p>
            <a:pPr marL="180000" indent="-180000" hangingPunct="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it-IT" sz="200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per facilitare l'inizio delle condivisioni, può essere concordato che a turno si possa proporre, il giorno prima dell'incontro, una breve riflessione su qualcosa che ha colpito durante la settimana e da cui partire per le condivisioni di ognuno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8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3"/>
    </mc:Choice>
    <mc:Fallback xmlns="">
      <p:transition spd="slow" advTm="36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Grembiule da cucina">
            <a:extLst>
              <a:ext uri="{FF2B5EF4-FFF2-40B4-BE49-F238E27FC236}">
                <a16:creationId xmlns:a16="http://schemas.microsoft.com/office/drawing/2014/main" id="{9CC9D04E-A882-4663-A0FB-79AA63D5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00" y="60918"/>
            <a:ext cx="2145926" cy="1928083"/>
          </a:xfrm>
          <a:prstGeom prst="rect">
            <a:avLst/>
          </a:prstGeom>
        </p:spPr>
      </p:pic>
      <p:pic>
        <p:nvPicPr>
          <p:cNvPr id="21" name="Immagine 20" descr="Disegno di drago sorpreso">
            <a:extLst>
              <a:ext uri="{FF2B5EF4-FFF2-40B4-BE49-F238E27FC236}">
                <a16:creationId xmlns:a16="http://schemas.microsoft.com/office/drawing/2014/main" id="{C9E36CEF-D726-4F80-B1A2-1C172DF1E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00" y="932850"/>
            <a:ext cx="449439" cy="615535"/>
          </a:xfrm>
          <a:prstGeom prst="rect">
            <a:avLst/>
          </a:prstGeom>
        </p:spPr>
      </p:pic>
      <p:pic>
        <p:nvPicPr>
          <p:cNvPr id="5" name="Immagine 4" descr="segnale di divieto">
            <a:extLst>
              <a:ext uri="{FF2B5EF4-FFF2-40B4-BE49-F238E27FC236}">
                <a16:creationId xmlns:a16="http://schemas.microsoft.com/office/drawing/2014/main" id="{D6B0E7A1-1128-4E71-90F8-7F4E7FC1E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00" y="794341"/>
            <a:ext cx="892552" cy="8925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AE4420E-E627-4061-B5B8-31EE92327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9718" y="40298"/>
            <a:ext cx="3587724" cy="892552"/>
          </a:xfrm>
        </p:spPr>
        <p:txBody>
          <a:bodyPr/>
          <a:lstStyle/>
          <a:p>
            <a:pPr algn="ctr" hangingPunct="0"/>
            <a:r>
              <a:rPr lang="it-IT" sz="16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  <a:t>«Ricetta» </a:t>
            </a:r>
            <a:br>
              <a:rPr lang="it-IT" sz="16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</a:br>
            <a:r>
              <a:rPr lang="it-IT" sz="16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  <a:t>per un gruppo AMA </a:t>
            </a:r>
            <a:br>
              <a:rPr lang="it-IT" sz="16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</a:br>
            <a:r>
              <a:rPr lang="it-IT" sz="1600" b="1" kern="50" dirty="0">
                <a:solidFill>
                  <a:srgbClr val="E2479F"/>
                </a:solidFill>
                <a:latin typeface="Arial" panose="020B0604020202020204" pitchFamily="34" charset="0"/>
                <a:ea typeface="Libre Franklin Medium"/>
                <a:cs typeface="Libre Franklin Medium"/>
              </a:rPr>
              <a:t>di ascolto reciproco fra insegnanti</a:t>
            </a:r>
            <a:endParaRPr lang="it-IT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FCC788-EEC4-4314-80B1-C13982DF4945}"/>
              </a:ext>
            </a:extLst>
          </p:cNvPr>
          <p:cNvSpPr txBox="1"/>
          <p:nvPr/>
        </p:nvSpPr>
        <p:spPr>
          <a:xfrm>
            <a:off x="2567608" y="1135384"/>
            <a:ext cx="676875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kern="50" dirty="0">
                <a:solidFill>
                  <a:srgbClr val="E2479F"/>
                </a:solidFill>
                <a:latin typeface="Gill Sans MT" panose="020B0502020104020203" pitchFamily="34" charset="0"/>
              </a:rPr>
              <a:t>MODALITÀ</a:t>
            </a:r>
          </a:p>
          <a:p>
            <a:pPr algn="ctr"/>
            <a:r>
              <a:rPr lang="it-IT" sz="150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(il facilitatore si fa “garante” a nome di tutti del rispetto dei punti sottoesposti)</a:t>
            </a:r>
            <a:endParaRPr lang="it-IT" sz="1500" b="1" kern="50" dirty="0">
              <a:solidFill>
                <a:srgbClr val="FF00FF"/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Immagine 15" descr="immagine con disegni di utensili e piccoli elettrodomestici da cucina">
            <a:extLst>
              <a:ext uri="{FF2B5EF4-FFF2-40B4-BE49-F238E27FC236}">
                <a16:creationId xmlns:a16="http://schemas.microsoft.com/office/drawing/2014/main" id="{504A8E27-ECEA-4920-9C5B-E6BC959B1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335" y="60918"/>
            <a:ext cx="2094992" cy="1928083"/>
          </a:xfrm>
          <a:prstGeom prst="rect">
            <a:avLst/>
          </a:prstGeom>
        </p:spPr>
      </p:pic>
      <p:sp>
        <p:nvSpPr>
          <p:cNvPr id="7" name="Descrizione presentazione rettangolo di sfondo" descr="Rettangolo sfondo&#10;&#10;Colore di sfondo per le sezioni &quot;informazioni sulla presentazione”" title="Rettangolo sfondo">
            <a:extLst>
              <a:ext uri="{FF2B5EF4-FFF2-40B4-BE49-F238E27FC236}">
                <a16:creationId xmlns:a16="http://schemas.microsoft.com/office/drawing/2014/main" id="{614A5511-BEF9-4089-AC34-505F92238F6B}"/>
              </a:ext>
            </a:extLst>
          </p:cNvPr>
          <p:cNvSpPr/>
          <p:nvPr/>
        </p:nvSpPr>
        <p:spPr>
          <a:xfrm>
            <a:off x="218708" y="2055551"/>
            <a:ext cx="11881321" cy="4474076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10" name="CasellaDiTesto 9" descr="grembiule da cucina">
            <a:extLst>
              <a:ext uri="{FF2B5EF4-FFF2-40B4-BE49-F238E27FC236}">
                <a16:creationId xmlns:a16="http://schemas.microsoft.com/office/drawing/2014/main" id="{F1D0763F-92FE-4693-8F23-42036FCD8C99}"/>
              </a:ext>
            </a:extLst>
          </p:cNvPr>
          <p:cNvSpPr txBox="1"/>
          <p:nvPr/>
        </p:nvSpPr>
        <p:spPr>
          <a:xfrm>
            <a:off x="239621" y="2055551"/>
            <a:ext cx="11860408" cy="4474076"/>
          </a:xfrm>
          <a:prstGeom prst="rect">
            <a:avLst/>
          </a:prstGeom>
          <a:noFill/>
        </p:spPr>
        <p:txBody>
          <a:bodyPr wrap="square" lIns="18000" tIns="18000" rIns="18000" bIns="18000">
            <a:noAutofit/>
          </a:bodyPr>
          <a:lstStyle/>
          <a:p>
            <a:pPr marL="180000" indent="-180000" hangingPunct="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it-IT" sz="185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si parla dei propri vissuti e difficoltà relativi al periodo dell’emergenza Covid19 ed è importante impegnarsi a mantenere la riservatezza su quanto condiviso;</a:t>
            </a:r>
          </a:p>
          <a:p>
            <a:pPr marL="180000" indent="-180000" hangingPunct="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it-IT" sz="185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si pratica l'ascolto attivo, senza giudizio o critiche: deve essere un grande esercizio di ascolto, non un dibattito, lo scambio avviene tramite la condivisione di esperienze e di vissuti personali che vanno accettati così come sono;</a:t>
            </a:r>
          </a:p>
          <a:p>
            <a:pPr marL="180000" indent="-180000" hangingPunct="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it-IT" sz="185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si parla uno per volta e si parla di sé: ognuno si impegna a rimanere di base nel tempo fissato di 5/7' e se possibile si fanno più giri; l'ascolto praticato con attenzione ... trasforma!</a:t>
            </a:r>
          </a:p>
          <a:p>
            <a:pPr marL="180000" indent="-180000" hangingPunct="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it-IT" sz="185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a ogni incontro, ascoltando, ognuno prende quello che gli serve e lascia il resto! (si può anche solo ascoltare se non ci si sente in quel momento di condividere ... si è comunque utili!);</a:t>
            </a:r>
          </a:p>
          <a:p>
            <a:pPr marL="180000" indent="-180000" hangingPunct="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it-IT" sz="185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il gruppo rimane “aperto” ad almeno un altro partecipante che chiedesse di aggiungersi in seguito (… posto sospeso!) serve a rimanere aperti;</a:t>
            </a:r>
          </a:p>
          <a:p>
            <a:pPr marL="180000" indent="-180000" hangingPunct="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it-IT" sz="185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i partecipanti si impegnano a riunirsi per almeno 6 mesi per darsi un po’ di tempo: è lo “spazio” necessario a una elaborazione più profonda (spesso gli “stress” si manifestano non subito ma dopo un po’ .. quando non te lo aspetti più);</a:t>
            </a:r>
          </a:p>
          <a:p>
            <a:pPr marL="180000" indent="-180000" hangingPunct="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it-IT" sz="1850" kern="50" dirty="0">
                <a:solidFill>
                  <a:srgbClr val="000000"/>
                </a:solidFill>
                <a:latin typeface="Gill Sans MT" panose="020B0502020104020203" pitchFamily="34" charset="0"/>
              </a:rPr>
              <a:t>è opportuno garantire contatti amicali nel periodo fra un incontro e l’altro, secondo le possibilità di ognuno e soprattutto verso chi è maggiormente in difficoltà.</a:t>
            </a:r>
          </a:p>
          <a:p>
            <a:pPr algn="ctr" hangingPunct="0">
              <a:spcAft>
                <a:spcPts val="600"/>
              </a:spcAft>
            </a:pPr>
            <a:endParaRPr lang="it-IT" sz="1850" kern="5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0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57"/>
    </mc:Choice>
    <mc:Fallback xmlns="">
      <p:transition spd="slow" advTm="4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diapositiva">
            <a:extLst>
              <a:ext uri="{FF2B5EF4-FFF2-40B4-BE49-F238E27FC236}">
                <a16:creationId xmlns:a16="http://schemas.microsoft.com/office/drawing/2014/main" id="{E2DA1C27-5057-401D-906D-83E8FF5F9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824" y="548680"/>
            <a:ext cx="3456384" cy="792304"/>
          </a:xfrm>
        </p:spPr>
        <p:txBody>
          <a:bodyPr rtlCol="0"/>
          <a:lstStyle/>
          <a:p>
            <a:pPr rtl="0"/>
            <a:r>
              <a:rPr lang="it-IT" b="1" dirty="0">
                <a:solidFill>
                  <a:srgbClr val="E2479F"/>
                </a:solidFill>
              </a:rPr>
              <a:t>Riferimenti</a:t>
            </a:r>
          </a:p>
        </p:txBody>
      </p:sp>
      <p:sp>
        <p:nvSpPr>
          <p:cNvPr id="6" name="Segnaposto contenuto ">
            <a:extLst>
              <a:ext uri="{FF2B5EF4-FFF2-40B4-BE49-F238E27FC236}">
                <a16:creationId xmlns:a16="http://schemas.microsoft.com/office/drawing/2014/main" id="{37A94E8D-53DF-4547-B0C9-F532832DC0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9335" y="1628775"/>
            <a:ext cx="11989933" cy="4535488"/>
          </a:xfrm>
        </p:spPr>
        <p:txBody>
          <a:bodyPr rtlCol="0">
            <a:normAutofit/>
          </a:bodyPr>
          <a:lstStyle/>
          <a:p>
            <a:pPr marL="0" indent="0" algn="ctr" hangingPunc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latin typeface="+mj-lt"/>
                <a:ea typeface="+mj-ea"/>
                <a:cs typeface="Segoe UI Light" panose="020B0502040204020203" pitchFamily="34" charset="0"/>
              </a:rPr>
              <a:t>Per informazioni e adesione al Progetto:</a:t>
            </a:r>
          </a:p>
          <a:p>
            <a:pPr algn="ctr" hangingPunct="0"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latin typeface="+mj-lt"/>
                <a:ea typeface="+mj-ea"/>
                <a:cs typeface="Segoe UI Light" panose="020B0502040204020203" pitchFamily="34" charset="0"/>
              </a:rPr>
              <a:t>email </a:t>
            </a:r>
            <a:r>
              <a:rPr lang="it-IT" sz="2000" u="sng" kern="50" dirty="0">
                <a:solidFill>
                  <a:srgbClr val="006699"/>
                </a:solidFill>
                <a:effectLst/>
                <a:latin typeface="+mj-lt"/>
                <a:ea typeface="Libre Franklin Medium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agenziaperlafamiglia@comune.genova.it</a:t>
            </a:r>
            <a:r>
              <a:rPr lang="it-IT" sz="2000" kern="50" dirty="0">
                <a:solidFill>
                  <a:srgbClr val="006699"/>
                </a:solidFill>
                <a:effectLst/>
                <a:latin typeface="+mj-lt"/>
                <a:ea typeface="Libre Franklin Medium"/>
                <a:cs typeface="Libre Franklin Medium"/>
              </a:rPr>
              <a:t> </a:t>
            </a:r>
            <a:r>
              <a:rPr lang="it-IT" sz="2000" kern="50" dirty="0">
                <a:solidFill>
                  <a:srgbClr val="000000"/>
                </a:solidFill>
                <a:effectLst/>
                <a:latin typeface="+mj-lt"/>
                <a:ea typeface="Libre Franklin Medium"/>
                <a:cs typeface="Libre Franklin Medium"/>
              </a:rPr>
              <a:t>tel. 0105572575/3355699492</a:t>
            </a:r>
            <a:endParaRPr lang="it-IT" sz="2000" kern="5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hangingPunct="0">
              <a:lnSpc>
                <a:spcPct val="115000"/>
              </a:lnSpc>
              <a:spcAft>
                <a:spcPts val="1000"/>
              </a:spcAft>
              <a:buNone/>
            </a:pPr>
            <a:endParaRPr lang="it-IT" sz="1800" kern="50" dirty="0">
              <a:solidFill>
                <a:srgbClr val="000000"/>
              </a:solidFill>
              <a:effectLst/>
              <a:latin typeface="+mj-lt"/>
              <a:ea typeface="Libre Franklin Medium"/>
              <a:cs typeface="Libre Franklin Medium"/>
            </a:endParaRPr>
          </a:p>
          <a:p>
            <a:pPr marL="0" indent="0" algn="ctr" hangingPunc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kern="50" dirty="0">
                <a:solidFill>
                  <a:srgbClr val="000000"/>
                </a:solidFill>
                <a:effectLst/>
                <a:latin typeface="+mj-lt"/>
                <a:ea typeface="Libre Franklin Medium"/>
                <a:cs typeface="Libre Franklin Medium"/>
              </a:rPr>
              <a:t>Per approfondimenti:</a:t>
            </a:r>
            <a:endParaRPr lang="it-IT" sz="2000" kern="5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it-IT" sz="2000" u="sng" kern="50" dirty="0">
                <a:solidFill>
                  <a:srgbClr val="006699"/>
                </a:solidFill>
                <a:latin typeface="+mj-lt"/>
                <a:ea typeface="Libre Franklin Medium"/>
                <a:cs typeface="Times New Roman" panose="02020603050405020304" pitchFamily="18" charset="0"/>
                <a:hlinkClick r:id="rId5"/>
              </a:rPr>
              <a:t>https://smart.comune.genova.it/contenuti/genova-insieme-progetto-auto-mutuo-aiuto</a:t>
            </a:r>
            <a:endParaRPr lang="it-IT" sz="2000" u="sng" kern="50" dirty="0">
              <a:solidFill>
                <a:srgbClr val="006699"/>
              </a:solidFill>
              <a:latin typeface="+mj-lt"/>
              <a:ea typeface="Libre Franklin Medium"/>
              <a:cs typeface="Times New Roman" panose="02020603050405020304" pitchFamily="18" charset="0"/>
            </a:endParaRPr>
          </a:p>
          <a:p>
            <a:pPr algn="ctr" hangingPunc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it-IT" sz="1550" u="sng" kern="50" dirty="0">
                <a:solidFill>
                  <a:srgbClr val="006699"/>
                </a:solidFill>
                <a:latin typeface="+mj-lt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https://smart.comune.genova.it/comunicati-stampa-articoli/gruppi-di-auto-mutuo-aiuto-virtuali-darsi-una-mano-ai-tempi-di-covid-19</a:t>
            </a:r>
            <a:endParaRPr lang="it-IT" sz="1550" u="sng" kern="50" dirty="0">
              <a:solidFill>
                <a:srgbClr val="006699"/>
              </a:solidFill>
              <a:latin typeface="+mj-lt"/>
              <a:cs typeface="Times New Roman" panose="02020603050405020304" pitchFamily="18" charset="0"/>
            </a:endParaRPr>
          </a:p>
          <a:p>
            <a:pPr algn="ctr" hangingPunct="0">
              <a:lnSpc>
                <a:spcPct val="115000"/>
              </a:lnSpc>
              <a:spcAft>
                <a:spcPts val="1000"/>
              </a:spcAft>
            </a:pPr>
            <a:r>
              <a:rPr lang="it-IT" sz="2000" u="sng" kern="50" dirty="0">
                <a:solidFill>
                  <a:srgbClr val="006699"/>
                </a:solidFill>
                <a:effectLst/>
                <a:latin typeface="+mj-lt"/>
                <a:ea typeface="Libre Franklin Medium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https://www.youtube.com/playlist?list=PLb0KJa_cRWaACdfkKalCly8aP9Q4Z2PS4</a:t>
            </a:r>
            <a:endParaRPr lang="it-IT" sz="2000" kern="50" dirty="0">
              <a:solidFill>
                <a:srgbClr val="006699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113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903">
        <p15:prstTrans prst="fallOver"/>
      </p:transition>
    </mc:Choice>
    <mc:Fallback xmlns="">
      <p:transition spd="slow" advTm="30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to di grande lavagna con diversi disegni e al centro la scritta Thank You Teacher e una bambina che, con un gessetto, sta disegnando sulla lavagna un cuore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" y="-459433"/>
            <a:ext cx="12357561" cy="8237327"/>
          </a:xfrm>
          <a:prstGeom prst="rect">
            <a:avLst/>
          </a:prstGeom>
        </p:spPr>
      </p:pic>
      <p:sp>
        <p:nvSpPr>
          <p:cNvPr id="5" name="Segnaposto testo 7"/>
          <p:cNvSpPr txBox="1">
            <a:spLocks noChangeArrowheads="1"/>
          </p:cNvSpPr>
          <p:nvPr/>
        </p:nvSpPr>
        <p:spPr bwMode="auto">
          <a:xfrm>
            <a:off x="4849767" y="620688"/>
            <a:ext cx="2664296" cy="2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 rtl="0"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it-IT" altLang="it-IT" sz="1100" dirty="0">
                <a:solidFill>
                  <a:schemeClr val="bg1"/>
                </a:solidFill>
                <a:latin typeface="Merriweather" pitchFamily="2" charset="77"/>
              </a:rPr>
              <a:t>impostazione e impaginazione a cura di Liana Burlando </a:t>
            </a:r>
          </a:p>
        </p:txBody>
      </p:sp>
      <p:sp>
        <p:nvSpPr>
          <p:cNvPr id="3" name="Titolo 2"/>
          <p:cNvSpPr txBox="1">
            <a:spLocks noGrp="1" noChangeAspect="1"/>
          </p:cNvSpPr>
          <p:nvPr>
            <p:ph type="title" idx="4294967295"/>
          </p:nvPr>
        </p:nvSpPr>
        <p:spPr>
          <a:xfrm>
            <a:off x="5303912" y="5877272"/>
            <a:ext cx="2016125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Genova - Ottobre 2020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2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"/>
    </mc:Choice>
    <mc:Fallback xmlns="">
      <p:transition spd="slow" advTm="365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6|1.7|5.9|7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|5.1|7.7|5.7|6|5.3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7.8|0.4|6.9|1.4"/>
</p:tagLst>
</file>

<file path=ppt/theme/theme1.xml><?xml version="1.0" encoding="utf-8"?>
<a:theme xmlns:a="http://schemas.openxmlformats.org/drawingml/2006/main" name="Tema di Offic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27138865_TF16411074" id="{21CC7056-1B2D-4AB5-B5F2-DD477B7A7DB7}" vid="{06EF3D51-5023-4A05-899C-651A0025581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</TotalTime>
  <Words>822</Words>
  <Application>Microsoft Office PowerPoint</Application>
  <PresentationFormat>Widescreen</PresentationFormat>
  <Paragraphs>48</Paragraphs>
  <Slides>7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4" baseType="lpstr">
      <vt:lpstr>Arial</vt:lpstr>
      <vt:lpstr>Calibri</vt:lpstr>
      <vt:lpstr>Garamond</vt:lpstr>
      <vt:lpstr>Gill Sans MT</vt:lpstr>
      <vt:lpstr>Merriweather</vt:lpstr>
      <vt:lpstr>Symbol</vt:lpstr>
      <vt:lpstr>Tema di Office</vt:lpstr>
      <vt:lpstr>Sperimentazione di gruppi  di AutoMutuoAiuto tra insegnanti</vt:lpstr>
      <vt:lpstr> Emergenza Covid19 gruppi di AutoMutuoAiuto tra insegnanti</vt:lpstr>
      <vt:lpstr>I Gruppi di auto mutuo aiuto</vt:lpstr>
      <vt:lpstr>«Ricetta»  per un gruppo AMA  di ascolto reciproco fra insegnanti</vt:lpstr>
      <vt:lpstr>«Ricetta»  per un gruppo AMA  di ascolto reciproco fra insegnanti</vt:lpstr>
      <vt:lpstr>Riferimenti</vt:lpstr>
      <vt:lpstr>Genova - Ottobre 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Emergenza Covid-19: l'AutoMutuoAiuto Strategico nella Scuola</dc:title>
  <dc:creator>Liana Burlando</dc:creator>
  <cp:lastModifiedBy>Liana Burlando</cp:lastModifiedBy>
  <cp:revision>141</cp:revision>
  <dcterms:created xsi:type="dcterms:W3CDTF">2020-10-16T09:35:05Z</dcterms:created>
  <dcterms:modified xsi:type="dcterms:W3CDTF">2020-12-02T22:51:11Z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marmil@microsoft.com</vt:lpwstr>
  </property>
  <property fmtid="{D5CDD505-2E9C-101B-9397-08002B2CF9AE}" pid="5" name="MSIP_Label_f42aa342-8706-4288-bd11-ebb85995028c_SetDate">
    <vt:lpwstr>2018-03-23T18:03:51.8678326Z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_MarkAsFinal">
    <vt:bool>true</vt:bool>
  </property>
</Properties>
</file>